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688" r:id="rId5"/>
  </p:sldMasterIdLst>
  <p:notesMasterIdLst>
    <p:notesMasterId r:id="rId35"/>
  </p:notesMasterIdLst>
  <p:sldIdLst>
    <p:sldId id="303" r:id="rId6"/>
    <p:sldId id="322" r:id="rId7"/>
    <p:sldId id="323" r:id="rId8"/>
    <p:sldId id="324" r:id="rId9"/>
    <p:sldId id="261" r:id="rId10"/>
    <p:sldId id="262" r:id="rId11"/>
    <p:sldId id="325" r:id="rId12"/>
    <p:sldId id="326" r:id="rId13"/>
    <p:sldId id="265" r:id="rId14"/>
    <p:sldId id="288" r:id="rId15"/>
    <p:sldId id="310" r:id="rId16"/>
    <p:sldId id="309" r:id="rId17"/>
    <p:sldId id="291" r:id="rId18"/>
    <p:sldId id="327" r:id="rId19"/>
    <p:sldId id="279" r:id="rId20"/>
    <p:sldId id="328" r:id="rId21"/>
    <p:sldId id="329" r:id="rId22"/>
    <p:sldId id="320" r:id="rId23"/>
    <p:sldId id="330" r:id="rId24"/>
    <p:sldId id="331" r:id="rId25"/>
    <p:sldId id="332" r:id="rId26"/>
    <p:sldId id="312" r:id="rId27"/>
    <p:sldId id="313" r:id="rId28"/>
    <p:sldId id="321" r:id="rId29"/>
    <p:sldId id="307" r:id="rId30"/>
    <p:sldId id="315" r:id="rId31"/>
    <p:sldId id="316" r:id="rId32"/>
    <p:sldId id="317" r:id="rId33"/>
    <p:sldId id="31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3A69"/>
    <a:srgbClr val="251D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8" autoAdjust="0"/>
    <p:restoredTop sz="94619" autoAdjust="0"/>
  </p:normalViewPr>
  <p:slideViewPr>
    <p:cSldViewPr snapToGrid="0">
      <p:cViewPr varScale="1">
        <p:scale>
          <a:sx n="113" d="100"/>
          <a:sy n="113" d="100"/>
        </p:scale>
        <p:origin x="5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C470-4236-8E6D-3BBF576721EB}"/>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C470-4236-8E6D-3BBF576721EB}"/>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470-4236-8E6D-3BBF576721EB}"/>
            </c:ext>
          </c:extLst>
        </c:ser>
        <c:dLbls>
          <c:showLegendKey val="0"/>
          <c:showVal val="0"/>
          <c:showCatName val="0"/>
          <c:showSerName val="0"/>
          <c:showPercent val="0"/>
          <c:showBubbleSize val="0"/>
        </c:dLbls>
        <c:smooth val="0"/>
        <c:axId val="223385840"/>
        <c:axId val="223384664"/>
      </c:lineChart>
      <c:catAx>
        <c:axId val="223385840"/>
        <c:scaling>
          <c:orientation val="minMax"/>
        </c:scaling>
        <c:delete val="1"/>
        <c:axPos val="b"/>
        <c:numFmt formatCode="General" sourceLinked="1"/>
        <c:majorTickMark val="out"/>
        <c:minorTickMark val="none"/>
        <c:tickLblPos val="nextTo"/>
        <c:crossAx val="223384664"/>
        <c:crosses val="autoZero"/>
        <c:auto val="1"/>
        <c:lblAlgn val="ctr"/>
        <c:lblOffset val="100"/>
        <c:noMultiLvlLbl val="0"/>
      </c:catAx>
      <c:valAx>
        <c:axId val="2233846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223385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E6DC1-2038-7F49-A2D6-E6DA05FCDC76}" type="datetimeFigureOut">
              <a:rPr lang="en-US" smtClean="0"/>
              <a:t>2/23/22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7BF89-E15B-F847-A77C-89A2F086B40F}" type="slidenum">
              <a:rPr lang="en-US" smtClean="0"/>
              <a:t>‹#›</a:t>
            </a:fld>
            <a:endParaRPr lang="en-US"/>
          </a:p>
        </p:txBody>
      </p:sp>
    </p:spTree>
    <p:extLst>
      <p:ext uri="{BB962C8B-B14F-4D97-AF65-F5344CB8AC3E}">
        <p14:creationId xmlns:p14="http://schemas.microsoft.com/office/powerpoint/2010/main" val="55819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latin typeface="Arial"/>
                <a:ea typeface="Arial"/>
                <a:cs typeface="Arial"/>
                <a:sym typeface="Arial"/>
              </a:rPr>
              <a:t>Here is the project flow we used.  We will review the data source and prepare data, then modeling and interpreting the resutls</a:t>
            </a:r>
            <a:endParaRPr/>
          </a:p>
          <a:p>
            <a:pPr marL="0" lvl="0" indent="0" algn="l" rtl="0">
              <a:spcBef>
                <a:spcPts val="0"/>
              </a:spcBef>
              <a:spcAft>
                <a:spcPts val="0"/>
              </a:spcAft>
              <a:buNone/>
            </a:pPr>
            <a:endParaRPr/>
          </a:p>
        </p:txBody>
      </p:sp>
      <p:sp>
        <p:nvSpPr>
          <p:cNvPr id="118" name="Google Shape;11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76362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31515"/>
              </a:buClr>
              <a:buSzPts val="1200"/>
              <a:buFont typeface="Courier New"/>
              <a:buNone/>
            </a:pPr>
            <a:endParaRPr dirty="0"/>
          </a:p>
        </p:txBody>
      </p:sp>
      <p:sp>
        <p:nvSpPr>
          <p:cNvPr id="528" name="Google Shape;52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577345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31515"/>
              </a:buClr>
              <a:buSzPts val="1200"/>
              <a:buFont typeface="Courier New"/>
              <a:buNone/>
            </a:pPr>
            <a:endParaRPr dirty="0"/>
          </a:p>
        </p:txBody>
      </p:sp>
      <p:sp>
        <p:nvSpPr>
          <p:cNvPr id="528" name="Google Shape;52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4271028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726" name="Google Shape;7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4216475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latin typeface="Arial"/>
                <a:ea typeface="Arial"/>
                <a:cs typeface="Arial"/>
                <a:sym typeface="Arial"/>
              </a:rPr>
              <a:t>Here is the project flow we used.  We will review the data source and prepare data, then modeling and interpreting the resutls</a:t>
            </a:r>
            <a:endParaRPr/>
          </a:p>
          <a:p>
            <a:pPr marL="0" lvl="0" indent="0" algn="l" rtl="0">
              <a:spcBef>
                <a:spcPts val="0"/>
              </a:spcBef>
              <a:spcAft>
                <a:spcPts val="0"/>
              </a:spcAft>
              <a:buNone/>
            </a:pPr>
            <a:endParaRPr/>
          </a:p>
        </p:txBody>
      </p:sp>
      <p:sp>
        <p:nvSpPr>
          <p:cNvPr id="118" name="Google Shape;11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029669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We didn't use the full data for creating the model. Some data is randomly selected and kept aside for checking how good the model is. This is known as Testing Data and the remaining data is called Training data on which the model is built. </a:t>
            </a:r>
            <a:endParaRPr dirty="0"/>
          </a:p>
          <a:p>
            <a:pPr marL="0" lvl="0" indent="0" algn="l" rtl="0">
              <a:spcBef>
                <a:spcPts val="0"/>
              </a:spcBef>
              <a:spcAft>
                <a:spcPts val="0"/>
              </a:spcAft>
              <a:buNone/>
            </a:pPr>
            <a:r>
              <a:rPr lang="en-US" dirty="0"/>
              <a:t>Typically, 80% of data is used as Training data and </a:t>
            </a:r>
            <a:endParaRPr dirty="0"/>
          </a:p>
          <a:p>
            <a:pPr marL="0" lvl="0" indent="0" algn="l" rtl="0">
              <a:spcBef>
                <a:spcPts val="0"/>
              </a:spcBef>
              <a:spcAft>
                <a:spcPts val="0"/>
              </a:spcAft>
              <a:buNone/>
            </a:pPr>
            <a:r>
              <a:rPr lang="en-US" dirty="0"/>
              <a:t>the rest 20% is used as Testing data.</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0" dirty="0">
                <a:solidFill>
                  <a:srgbClr val="008000"/>
                </a:solidFill>
                <a:latin typeface="Courier New"/>
                <a:ea typeface="Courier New"/>
                <a:cs typeface="Courier New"/>
                <a:sym typeface="Courier New"/>
              </a:rPr>
              <a:t># Separate Target Variable and Predictor Variables</a:t>
            </a:r>
            <a:endParaRPr dirty="0"/>
          </a:p>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solidFill>
                  <a:srgbClr val="000000"/>
                </a:solidFill>
                <a:latin typeface="Courier New"/>
                <a:ea typeface="Courier New"/>
                <a:cs typeface="Courier New"/>
                <a:sym typeface="Courier New"/>
              </a:rPr>
              <a:t>Y: </a:t>
            </a:r>
            <a:r>
              <a:rPr lang="en-US" b="0" dirty="0" err="1">
                <a:solidFill>
                  <a:srgbClr val="000000"/>
                </a:solidFill>
                <a:latin typeface="Courier New"/>
                <a:ea typeface="Courier New"/>
                <a:cs typeface="Courier New"/>
                <a:sym typeface="Courier New"/>
              </a:rPr>
              <a:t>TargetVariable</a:t>
            </a:r>
            <a:r>
              <a:rPr lang="en-US" b="0" dirty="0">
                <a:solidFill>
                  <a:srgbClr val="000000"/>
                </a:solidFill>
                <a:latin typeface="Courier New"/>
                <a:ea typeface="Courier New"/>
                <a:cs typeface="Courier New"/>
                <a:sym typeface="Courier New"/>
              </a:rPr>
              <a:t>=</a:t>
            </a:r>
            <a:r>
              <a:rPr lang="en-US" sz="1200" dirty="0">
                <a:solidFill>
                  <a:schemeClr val="dk1"/>
                </a:solidFill>
                <a:latin typeface="Calibri" panose="020F0502020204030204" pitchFamily="34" charset="0"/>
                <a:ea typeface="Calibri"/>
                <a:cs typeface="Calibri" panose="020F0502020204030204" pitchFamily="34" charset="0"/>
                <a:sym typeface="Calibri"/>
              </a:rPr>
              <a:t>DEATH_EVENT</a:t>
            </a:r>
            <a:endParaRPr lang="en-US" sz="12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lvl="0"/>
            <a:r>
              <a:rPr lang="en-US" b="0" dirty="0">
                <a:solidFill>
                  <a:srgbClr val="000000"/>
                </a:solidFill>
                <a:latin typeface="Courier New"/>
                <a:ea typeface="Courier New"/>
                <a:cs typeface="Courier New"/>
                <a:sym typeface="Courier New"/>
              </a:rPr>
              <a:t>X: Predictors=</a:t>
            </a:r>
            <a:r>
              <a:rPr lang="en-US" sz="1200" dirty="0" err="1">
                <a:solidFill>
                  <a:schemeClr val="dk1"/>
                </a:solidFill>
                <a:latin typeface="Calibri" panose="020F0502020204030204" pitchFamily="34" charset="0"/>
                <a:cs typeface="Calibri" panose="020F0502020204030204" pitchFamily="34" charset="0"/>
                <a:sym typeface="Calibri"/>
              </a:rPr>
              <a:t>A</a:t>
            </a:r>
            <a:r>
              <a:rPr lang="en-US" sz="1200" dirty="0" err="1">
                <a:solidFill>
                  <a:schemeClr val="dk1"/>
                </a:solidFill>
                <a:latin typeface="Calibri" panose="020F0502020204030204" pitchFamily="34" charset="0"/>
                <a:cs typeface="Calibri" panose="020F0502020204030204" pitchFamily="34" charset="0"/>
              </a:rPr>
              <a:t>naemia</a:t>
            </a:r>
            <a:r>
              <a:rPr lang="en-US" sz="1200" dirty="0">
                <a:solidFill>
                  <a:schemeClr val="dk1"/>
                </a:solidFill>
                <a:latin typeface="Calibri" panose="020F0502020204030204" pitchFamily="34" charset="0"/>
                <a:cs typeface="Calibri" panose="020F0502020204030204" pitchFamily="34" charset="0"/>
              </a:rPr>
              <a:t>, Diabetes, </a:t>
            </a:r>
            <a:r>
              <a:rPr lang="en-US" sz="1200" dirty="0" err="1">
                <a:solidFill>
                  <a:schemeClr val="dk1"/>
                </a:solidFill>
                <a:latin typeface="Calibri" panose="020F0502020204030204" pitchFamily="34" charset="0"/>
                <a:cs typeface="Calibri" panose="020F0502020204030204" pitchFamily="34" charset="0"/>
              </a:rPr>
              <a:t>High_blood_pressure</a:t>
            </a:r>
            <a:r>
              <a:rPr lang="en-US" sz="1200" dirty="0">
                <a:solidFill>
                  <a:schemeClr val="dk1"/>
                </a:solidFill>
                <a:latin typeface="Calibri" panose="020F0502020204030204" pitchFamily="34" charset="0"/>
                <a:cs typeface="Calibri" panose="020F0502020204030204" pitchFamily="34" charset="0"/>
              </a:rPr>
              <a:t>, Sex, Smoking</a:t>
            </a:r>
            <a:r>
              <a:rPr lang="en-US" sz="1200" dirty="0">
                <a:solidFill>
                  <a:schemeClr val="dk1"/>
                </a:solidFill>
                <a:latin typeface="Calibri" panose="020F0502020204030204" pitchFamily="34" charset="0"/>
                <a:ea typeface="Calibri"/>
                <a:cs typeface="Calibri" panose="020F0502020204030204" pitchFamily="34" charset="0"/>
                <a:sym typeface="Calibri"/>
              </a:rPr>
              <a:t> </a:t>
            </a:r>
          </a:p>
          <a:p>
            <a:pPr lvl="0"/>
            <a:r>
              <a:rPr lang="en-US" sz="1200" dirty="0">
                <a:solidFill>
                  <a:schemeClr val="dk1"/>
                </a:solidFill>
                <a:latin typeface="Calibri" panose="020F0502020204030204" pitchFamily="34" charset="0"/>
                <a:ea typeface="Calibri"/>
                <a:cs typeface="Calibri" panose="020F0502020204030204" pitchFamily="34" charset="0"/>
                <a:sym typeface="Calibri"/>
              </a:rPr>
              <a:t>                     A</a:t>
            </a:r>
            <a:r>
              <a:rPr lang="en-US" sz="1200" dirty="0">
                <a:solidFill>
                  <a:schemeClr val="dk1"/>
                </a:solidFill>
                <a:latin typeface="Calibri" panose="020F0502020204030204" pitchFamily="34" charset="0"/>
                <a:cs typeface="Calibri" panose="020F0502020204030204" pitchFamily="34" charset="0"/>
              </a:rPr>
              <a:t>ge, </a:t>
            </a:r>
            <a:r>
              <a:rPr lang="en-US" sz="1200" dirty="0" err="1">
                <a:solidFill>
                  <a:schemeClr val="dk1"/>
                </a:solidFill>
                <a:latin typeface="Calibri" panose="020F0502020204030204" pitchFamily="34" charset="0"/>
                <a:cs typeface="Calibri" panose="020F0502020204030204" pitchFamily="34" charset="0"/>
              </a:rPr>
              <a:t>Creatinine_phosphokinase</a:t>
            </a:r>
            <a:r>
              <a:rPr lang="en-US" sz="1200" dirty="0">
                <a:solidFill>
                  <a:schemeClr val="dk1"/>
                </a:solidFill>
                <a:latin typeface="Calibri" panose="020F0502020204030204" pitchFamily="34" charset="0"/>
                <a:cs typeface="Calibri" panose="020F0502020204030204" pitchFamily="34" charset="0"/>
              </a:rPr>
              <a:t>, </a:t>
            </a:r>
            <a:r>
              <a:rPr lang="en-US" sz="1200" dirty="0" err="1">
                <a:solidFill>
                  <a:schemeClr val="dk1"/>
                </a:solidFill>
                <a:latin typeface="Calibri" panose="020F0502020204030204" pitchFamily="34" charset="0"/>
                <a:cs typeface="Calibri" panose="020F0502020204030204" pitchFamily="34" charset="0"/>
              </a:rPr>
              <a:t>Ejection_fraction</a:t>
            </a:r>
            <a:r>
              <a:rPr lang="en-US" sz="1200" dirty="0">
                <a:solidFill>
                  <a:schemeClr val="dk1"/>
                </a:solidFill>
                <a:latin typeface="Calibri" panose="020F0502020204030204" pitchFamily="34" charset="0"/>
                <a:cs typeface="Calibri" panose="020F0502020204030204" pitchFamily="34" charset="0"/>
              </a:rPr>
              <a:t>, Platelets, </a:t>
            </a:r>
            <a:r>
              <a:rPr lang="en-US" sz="1200" dirty="0" err="1">
                <a:solidFill>
                  <a:schemeClr val="dk1"/>
                </a:solidFill>
                <a:latin typeface="Calibri" panose="020F0502020204030204" pitchFamily="34" charset="0"/>
                <a:cs typeface="Calibri" panose="020F0502020204030204" pitchFamily="34" charset="0"/>
              </a:rPr>
              <a:t>Serum_creatine</a:t>
            </a:r>
            <a:r>
              <a:rPr lang="en-US" sz="1200" dirty="0">
                <a:solidFill>
                  <a:schemeClr val="dk1"/>
                </a:solidFill>
                <a:latin typeface="Calibri" panose="020F0502020204030204" pitchFamily="34" charset="0"/>
                <a:cs typeface="Calibri" panose="020F0502020204030204" pitchFamily="34" charset="0"/>
              </a:rPr>
              <a:t>, </a:t>
            </a:r>
            <a:r>
              <a:rPr lang="en-US" sz="1200" dirty="0" err="1">
                <a:solidFill>
                  <a:schemeClr val="dk1"/>
                </a:solidFill>
                <a:latin typeface="Calibri" panose="020F0502020204030204" pitchFamily="34" charset="0"/>
                <a:cs typeface="Calibri" panose="020F0502020204030204" pitchFamily="34" charset="0"/>
              </a:rPr>
              <a:t>Serum_sodium</a:t>
            </a:r>
            <a:r>
              <a:rPr lang="en-US" sz="1200" dirty="0">
                <a:solidFill>
                  <a:schemeClr val="dk1"/>
                </a:solidFill>
                <a:latin typeface="Calibri" panose="020F0502020204030204" pitchFamily="34" charset="0"/>
                <a:cs typeface="Calibri" panose="020F0502020204030204" pitchFamily="34" charset="0"/>
              </a:rPr>
              <a:t>, Time</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726" name="Google Shape;7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66675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726" name="Google Shape;7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873857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726" name="Google Shape;7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526530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726" name="Google Shape;7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2808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726" name="Google Shape;7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701890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726" name="Google Shape;7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5907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latin typeface="Arial"/>
                <a:ea typeface="Arial"/>
                <a:cs typeface="Arial"/>
                <a:sym typeface="Arial"/>
              </a:rPr>
              <a:t>Here is the project flow we used.  We will review the data source and prepare data, then modeling and interpreting the resutls</a:t>
            </a:r>
            <a:endParaRPr/>
          </a:p>
          <a:p>
            <a:pPr marL="0" lvl="0" indent="0" algn="l" rtl="0">
              <a:spcBef>
                <a:spcPts val="0"/>
              </a:spcBef>
              <a:spcAft>
                <a:spcPts val="0"/>
              </a:spcAft>
              <a:buNone/>
            </a:pPr>
            <a:endParaRPr/>
          </a:p>
        </p:txBody>
      </p:sp>
      <p:sp>
        <p:nvSpPr>
          <p:cNvPr id="118" name="Google Shape;11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76922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solidFill>
                <a:srgbClr val="000000"/>
              </a:solidFill>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p:txBody>
      </p:sp>
      <p:sp>
        <p:nvSpPr>
          <p:cNvPr id="726" name="Google Shape;72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077932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dirty="0">
                <a:latin typeface="Arial"/>
                <a:ea typeface="Arial"/>
                <a:cs typeface="Arial"/>
                <a:sym typeface="Arial"/>
              </a:rPr>
              <a:t>Last, we will do out conclusion</a:t>
            </a:r>
            <a:endParaRPr dirty="0"/>
          </a:p>
          <a:p>
            <a:pPr marL="0" lvl="0" indent="0" algn="l" rtl="0">
              <a:spcBef>
                <a:spcPts val="0"/>
              </a:spcBef>
              <a:spcAft>
                <a:spcPts val="0"/>
              </a:spcAft>
              <a:buNone/>
            </a:pPr>
            <a:endParaRPr dirty="0"/>
          </a:p>
        </p:txBody>
      </p:sp>
      <p:sp>
        <p:nvSpPr>
          <p:cNvPr id="758" name="Google Shape;75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144363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31515"/>
              </a:buClr>
              <a:buSzPts val="1200"/>
              <a:buFont typeface="Courier New"/>
              <a:buNone/>
            </a:pPr>
            <a:r>
              <a:rPr lang="en-US" sz="1200" b="0" i="0" u="none" strike="noStrike" cap="none" dirty="0">
                <a:solidFill>
                  <a:schemeClr val="dk1"/>
                </a:solidFill>
                <a:effectLst/>
                <a:latin typeface="Calibri"/>
                <a:ea typeface="Calibri"/>
                <a:cs typeface="Calibri"/>
                <a:sym typeface="Calibri"/>
              </a:rPr>
              <a:t>Confusion Matrix visualization.</a:t>
            </a:r>
          </a:p>
          <a:p>
            <a:pPr marL="0" marR="0" lvl="0" indent="0" algn="l" rtl="0">
              <a:lnSpc>
                <a:spcPct val="100000"/>
              </a:lnSpc>
              <a:spcBef>
                <a:spcPts val="0"/>
              </a:spcBef>
              <a:spcAft>
                <a:spcPts val="0"/>
              </a:spcAft>
              <a:buClr>
                <a:srgbClr val="A31515"/>
              </a:buClr>
              <a:buSzPts val="1200"/>
              <a:buFont typeface="Courier New"/>
              <a:buNone/>
            </a:pPr>
            <a:r>
              <a:rPr lang="en-US" b="1" dirty="0">
                <a:solidFill>
                  <a:srgbClr val="FF0000"/>
                </a:solidFill>
                <a:latin typeface="Courier New"/>
                <a:ea typeface="Courier New"/>
                <a:cs typeface="Courier New"/>
                <a:sym typeface="Courier New"/>
              </a:rPr>
              <a:t>from </a:t>
            </a:r>
            <a:r>
              <a:rPr lang="en-US" sz="1200" b="1" i="0" u="none" strike="noStrike" cap="none" dirty="0" err="1">
                <a:solidFill>
                  <a:schemeClr val="dk1"/>
                </a:solidFill>
                <a:effectLst/>
                <a:latin typeface="Calibri"/>
                <a:ea typeface="Calibri"/>
                <a:cs typeface="Calibri"/>
                <a:sym typeface="Calibri"/>
              </a:rPr>
              <a:t>sklearn.metrics</a:t>
            </a:r>
            <a:r>
              <a:rPr lang="en-US" sz="1200" b="1" i="0" u="none" strike="noStrike" cap="none" dirty="0">
                <a:solidFill>
                  <a:schemeClr val="dk1"/>
                </a:solidFill>
                <a:effectLst/>
                <a:latin typeface="Calibri"/>
                <a:ea typeface="Calibri"/>
                <a:cs typeface="Calibri"/>
                <a:sym typeface="Calibri"/>
              </a:rPr>
              <a:t> import </a:t>
            </a:r>
            <a:r>
              <a:rPr lang="en-US" sz="1200" b="1" i="0" u="none" strike="noStrike" cap="none" dirty="0" err="1">
                <a:solidFill>
                  <a:schemeClr val="dk1"/>
                </a:solidFill>
                <a:effectLst/>
                <a:latin typeface="Calibri"/>
                <a:ea typeface="Calibri"/>
                <a:cs typeface="Calibri"/>
                <a:sym typeface="Calibri"/>
              </a:rPr>
              <a:t>confusion_matrix</a:t>
            </a:r>
            <a:endParaRPr lang="en-US" sz="1200" b="1"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b="0" dirty="0">
              <a:solidFill>
                <a:srgbClr val="A31515"/>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A31515"/>
              </a:buClr>
              <a:buSzPts val="1200"/>
              <a:buFont typeface="Courier New"/>
              <a:buNone/>
            </a:pPr>
            <a:r>
              <a:rPr lang="en-US" sz="1200" b="0" i="0" u="none" strike="noStrike" cap="none" dirty="0">
                <a:solidFill>
                  <a:schemeClr val="dk1"/>
                </a:solidFill>
                <a:effectLst/>
                <a:latin typeface="Calibri"/>
                <a:ea typeface="Calibri"/>
                <a:cs typeface="Calibri"/>
                <a:sym typeface="Calibri"/>
              </a:rPr>
              <a:t>Compute confusion matrix to evaluate the accuracy of a classification.</a:t>
            </a:r>
          </a:p>
        </p:txBody>
      </p:sp>
      <p:sp>
        <p:nvSpPr>
          <p:cNvPr id="528" name="Google Shape;52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996164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31515"/>
              </a:buClr>
              <a:buSzPts val="1200"/>
              <a:buFont typeface="Courier New"/>
              <a:buNone/>
            </a:pPr>
            <a:r>
              <a:rPr lang="en-US" sz="1200" b="0" i="0" u="none" strike="noStrike" cap="none" dirty="0">
                <a:solidFill>
                  <a:schemeClr val="dk1"/>
                </a:solidFill>
                <a:effectLst/>
                <a:latin typeface="Calibri"/>
                <a:ea typeface="Calibri"/>
                <a:cs typeface="Calibri"/>
                <a:sym typeface="Calibri"/>
              </a:rPr>
              <a:t>Confusion Matrix visualization.</a:t>
            </a:r>
          </a:p>
          <a:p>
            <a:pPr marL="0" marR="0" lvl="0" indent="0" algn="l" rtl="0">
              <a:lnSpc>
                <a:spcPct val="100000"/>
              </a:lnSpc>
              <a:spcBef>
                <a:spcPts val="0"/>
              </a:spcBef>
              <a:spcAft>
                <a:spcPts val="0"/>
              </a:spcAft>
              <a:buClr>
                <a:srgbClr val="A31515"/>
              </a:buClr>
              <a:buSzPts val="1200"/>
              <a:buFont typeface="Courier New"/>
              <a:buNone/>
            </a:pPr>
            <a:r>
              <a:rPr lang="en-US" b="1" dirty="0">
                <a:solidFill>
                  <a:srgbClr val="FF0000"/>
                </a:solidFill>
                <a:latin typeface="Courier New"/>
                <a:ea typeface="Courier New"/>
                <a:cs typeface="Courier New"/>
                <a:sym typeface="Courier New"/>
              </a:rPr>
              <a:t>from </a:t>
            </a:r>
            <a:r>
              <a:rPr lang="en-US" sz="1200" b="1" i="0" u="none" strike="noStrike" cap="none" dirty="0" err="1">
                <a:solidFill>
                  <a:schemeClr val="dk1"/>
                </a:solidFill>
                <a:effectLst/>
                <a:latin typeface="Calibri"/>
                <a:ea typeface="Calibri"/>
                <a:cs typeface="Calibri"/>
                <a:sym typeface="Calibri"/>
              </a:rPr>
              <a:t>sklearn.metrics</a:t>
            </a:r>
            <a:r>
              <a:rPr lang="en-US" sz="1200" b="1" i="0" u="none" strike="noStrike" cap="none" dirty="0">
                <a:solidFill>
                  <a:schemeClr val="dk1"/>
                </a:solidFill>
                <a:effectLst/>
                <a:latin typeface="Calibri"/>
                <a:ea typeface="Calibri"/>
                <a:cs typeface="Calibri"/>
                <a:sym typeface="Calibri"/>
              </a:rPr>
              <a:t> import </a:t>
            </a:r>
            <a:r>
              <a:rPr lang="en-US" sz="1200" b="1" i="0" u="none" strike="noStrike" cap="none" dirty="0" err="1">
                <a:solidFill>
                  <a:schemeClr val="dk1"/>
                </a:solidFill>
                <a:effectLst/>
                <a:latin typeface="Calibri"/>
                <a:ea typeface="Calibri"/>
                <a:cs typeface="Calibri"/>
                <a:sym typeface="Calibri"/>
              </a:rPr>
              <a:t>confusion_matrix</a:t>
            </a:r>
            <a:endParaRPr lang="en-US" sz="1200" b="1"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b="0" dirty="0">
              <a:solidFill>
                <a:srgbClr val="A31515"/>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A31515"/>
              </a:buClr>
              <a:buSzPts val="1200"/>
              <a:buFont typeface="Courier New"/>
              <a:buNone/>
            </a:pPr>
            <a:r>
              <a:rPr lang="en-US" sz="1200" b="0" i="0" u="none" strike="noStrike" cap="none" dirty="0">
                <a:solidFill>
                  <a:schemeClr val="dk1"/>
                </a:solidFill>
                <a:effectLst/>
                <a:latin typeface="Calibri"/>
                <a:ea typeface="Calibri"/>
                <a:cs typeface="Calibri"/>
                <a:sym typeface="Calibri"/>
              </a:rPr>
              <a:t>Compute confusion matrix to evaluate the accuracy of a classification.</a:t>
            </a:r>
          </a:p>
        </p:txBody>
      </p:sp>
      <p:sp>
        <p:nvSpPr>
          <p:cNvPr id="528" name="Google Shape;52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334222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 name="Google Shape;91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The fundamental concept behind random forest is a simple but powerful one — the wisdom of crowds. In data science speak, the reason that the random forest model works so well is:</a:t>
            </a:r>
          </a:p>
          <a:p>
            <a:r>
              <a:rPr lang="en-US" sz="1200" b="0" i="0" u="none" strike="noStrike" cap="none" dirty="0">
                <a:solidFill>
                  <a:schemeClr val="dk1"/>
                </a:solidFill>
                <a:effectLst/>
                <a:latin typeface="Calibri"/>
                <a:ea typeface="Calibri"/>
                <a:cs typeface="Calibri"/>
                <a:sym typeface="Calibri"/>
              </a:rPr>
              <a:t>A large number of relatively uncorrelated models (trees) operating as a committee will outperform any of the individual constituent models.</a:t>
            </a:r>
          </a:p>
          <a:p>
            <a:r>
              <a:rPr lang="en-US" sz="1200" b="0" i="0" u="none" strike="noStrike" cap="none" dirty="0">
                <a:solidFill>
                  <a:schemeClr val="dk1"/>
                </a:solidFill>
                <a:effectLst/>
                <a:latin typeface="Calibri"/>
                <a:ea typeface="Calibri"/>
                <a:cs typeface="Calibri"/>
                <a:sym typeface="Calibri"/>
              </a:rPr>
              <a:t>The low correlation between models is the key. Just like how investments with low correlations (like stocks and bonds) come together to form a portfolio that is greater than the sum of its parts, uncorrelated models can produce ensemble predictions that are more accurate than any of the individual predictions. The reason for this wonderful effect is that the trees protect each other from their individual errors (as long as they don’t constantly all err in the same direction). While some trees may be wrong, many other trees will be right, so as a group the trees are able to move in the correct direction.</a:t>
            </a:r>
          </a:p>
          <a:p>
            <a:pPr marL="0" lvl="0" indent="0" algn="l" rtl="0">
              <a:spcBef>
                <a:spcPts val="0"/>
              </a:spcBef>
              <a:spcAft>
                <a:spcPts val="0"/>
              </a:spcAft>
              <a:buNone/>
            </a:pPr>
            <a:endParaRPr dirty="0"/>
          </a:p>
        </p:txBody>
      </p:sp>
      <p:sp>
        <p:nvSpPr>
          <p:cNvPr id="911" name="Google Shape;91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729938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3" name="Google Shape;97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123372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921166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2" name="Google Shape;99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481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latin typeface="Arial"/>
                <a:ea typeface="Arial"/>
                <a:cs typeface="Arial"/>
                <a:sym typeface="Arial"/>
              </a:rPr>
              <a:t>Here is the project flow we used.  We will review the data source and prepare data, then modeling and interpreting the resutls</a:t>
            </a:r>
            <a:endParaRPr/>
          </a:p>
          <a:p>
            <a:pPr marL="0" lvl="0" indent="0" algn="l" rtl="0">
              <a:spcBef>
                <a:spcPts val="0"/>
              </a:spcBef>
              <a:spcAft>
                <a:spcPts val="0"/>
              </a:spcAft>
              <a:buNone/>
            </a:pPr>
            <a:endParaRPr/>
          </a:p>
        </p:txBody>
      </p:sp>
      <p:sp>
        <p:nvSpPr>
          <p:cNvPr id="118" name="Google Shape;11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6624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6" name="Google Shape;24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363721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67" name="Google Shape;26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352419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67" name="Google Shape;26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05794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latin typeface="Arial"/>
                <a:ea typeface="Arial"/>
                <a:cs typeface="Arial"/>
                <a:sym typeface="Arial"/>
              </a:rPr>
              <a:t>Here is the project flow we used.  We will review the data source and prepare data, then modeling and interpreting the resutls</a:t>
            </a:r>
            <a:endParaRPr/>
          </a:p>
          <a:p>
            <a:pPr marL="0" lvl="0" indent="0" algn="l" rtl="0">
              <a:spcBef>
                <a:spcPts val="0"/>
              </a:spcBef>
              <a:spcAft>
                <a:spcPts val="0"/>
              </a:spcAft>
              <a:buNone/>
            </a:pPr>
            <a:endParaRPr/>
          </a:p>
        </p:txBody>
      </p:sp>
      <p:sp>
        <p:nvSpPr>
          <p:cNvPr id="118" name="Google Shape;11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100745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step is reviewing the overall data. Initial assessment of the data to identify which columns are Quantitative, Categorical or Qualitative.</a:t>
            </a:r>
          </a:p>
          <a:p>
            <a:pPr marL="0" lvl="0" indent="0" algn="l" rtl="0">
              <a:spcBef>
                <a:spcPts val="0"/>
              </a:spcBef>
              <a:spcAft>
                <a:spcPts val="0"/>
              </a:spcAft>
              <a:buNone/>
            </a:pPr>
            <a:r>
              <a:rPr lang="en-US" dirty="0"/>
              <a:t>There is no missing values in the data.</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363" name="Google Shape;36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185651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31515"/>
              </a:buClr>
              <a:buSzPts val="1200"/>
              <a:buFont typeface="Courier New"/>
              <a:buNone/>
            </a:pPr>
            <a:r>
              <a:rPr lang="en-US" b="0" dirty="0">
                <a:solidFill>
                  <a:srgbClr val="A31515"/>
                </a:solidFill>
                <a:latin typeface="Courier New"/>
                <a:ea typeface="Courier New"/>
                <a:cs typeface="Courier New"/>
                <a:sym typeface="Courier New"/>
              </a:rPr>
              <a:t>This bar chart - </a:t>
            </a:r>
            <a:r>
              <a:rPr lang="en-US" b="0" dirty="0" err="1">
                <a:solidFill>
                  <a:srgbClr val="A31515"/>
                </a:solidFill>
                <a:latin typeface="Courier New"/>
                <a:ea typeface="Courier New"/>
                <a:cs typeface="Courier New"/>
                <a:sym typeface="Courier New"/>
              </a:rPr>
              <a:t>countplot</a:t>
            </a:r>
            <a:endParaRPr b="0" dirty="0">
              <a:solidFill>
                <a:srgbClr val="A31515"/>
              </a:solidFill>
              <a:latin typeface="Courier New"/>
              <a:ea typeface="Courier New"/>
              <a:cs typeface="Courier New"/>
              <a:sym typeface="Courier New"/>
            </a:endParaRPr>
          </a:p>
          <a:p>
            <a:pPr marL="0" lvl="0" indent="0" algn="l" rtl="0">
              <a:spcBef>
                <a:spcPts val="0"/>
              </a:spcBef>
              <a:spcAft>
                <a:spcPts val="0"/>
              </a:spcAft>
              <a:buNone/>
            </a:pPr>
            <a:r>
              <a:rPr lang="en-US" b="1" dirty="0">
                <a:solidFill>
                  <a:srgbClr val="FF0000"/>
                </a:solidFill>
                <a:latin typeface="Courier New"/>
                <a:ea typeface="Courier New"/>
                <a:cs typeface="Courier New"/>
                <a:sym typeface="Courier New"/>
              </a:rPr>
              <a:t>import </a:t>
            </a:r>
            <a:r>
              <a:rPr lang="en-US" b="1" dirty="0" err="1">
                <a:solidFill>
                  <a:srgbClr val="FF0000"/>
                </a:solidFill>
                <a:latin typeface="Courier New"/>
                <a:ea typeface="Courier New"/>
                <a:cs typeface="Courier New"/>
                <a:sym typeface="Courier New"/>
              </a:rPr>
              <a:t>seaborn</a:t>
            </a:r>
            <a:r>
              <a:rPr lang="en-US" b="1" dirty="0">
                <a:solidFill>
                  <a:srgbClr val="FF0000"/>
                </a:solidFill>
                <a:latin typeface="Courier New"/>
                <a:ea typeface="Courier New"/>
                <a:cs typeface="Courier New"/>
                <a:sym typeface="Courier New"/>
              </a:rPr>
              <a:t> as </a:t>
            </a:r>
            <a:r>
              <a:rPr lang="en-US" b="1" dirty="0" err="1">
                <a:solidFill>
                  <a:srgbClr val="FF0000"/>
                </a:solidFill>
                <a:latin typeface="Courier New"/>
                <a:ea typeface="Courier New"/>
                <a:cs typeface="Courier New"/>
                <a:sym typeface="Courier New"/>
              </a:rPr>
              <a:t>sns</a:t>
            </a:r>
            <a:r>
              <a:rPr lang="en-US" b="1" dirty="0">
                <a:solidFill>
                  <a:srgbClr val="FF0000"/>
                </a:solidFill>
                <a:latin typeface="Courier New"/>
                <a:ea typeface="Courier New"/>
                <a:cs typeface="Courier New"/>
                <a:sym typeface="Courier New"/>
              </a:rPr>
              <a:t> library</a:t>
            </a:r>
            <a:endParaRPr dirty="0"/>
          </a:p>
          <a:p>
            <a:pPr marL="0" lvl="0" indent="0" algn="l" rtl="0">
              <a:spcBef>
                <a:spcPts val="0"/>
              </a:spcBef>
              <a:spcAft>
                <a:spcPts val="0"/>
              </a:spcAft>
              <a:buNone/>
            </a:pPr>
            <a:endParaRPr b="0" dirty="0">
              <a:solidFill>
                <a:srgbClr val="A31515"/>
              </a:solidFill>
              <a:latin typeface="Courier New"/>
              <a:ea typeface="Courier New"/>
              <a:cs typeface="Courier New"/>
              <a:sym typeface="Courier New"/>
            </a:endParaRPr>
          </a:p>
          <a:p>
            <a:pPr marL="0" lvl="0" indent="0" algn="l" rtl="0">
              <a:spcBef>
                <a:spcPts val="0"/>
              </a:spcBef>
              <a:spcAft>
                <a:spcPts val="0"/>
              </a:spcAft>
              <a:buNone/>
            </a:pPr>
            <a:r>
              <a:rPr lang="en-US" b="0" dirty="0">
                <a:solidFill>
                  <a:srgbClr val="A31515"/>
                </a:solidFill>
                <a:latin typeface="Courier New"/>
                <a:ea typeface="Courier New"/>
                <a:cs typeface="Courier New"/>
                <a:sym typeface="Courier New"/>
              </a:rPr>
              <a:t>X = Count</a:t>
            </a:r>
            <a:endParaRPr dirty="0"/>
          </a:p>
          <a:p>
            <a:pPr marL="0" lvl="0" indent="0" algn="l" rtl="0">
              <a:spcBef>
                <a:spcPts val="0"/>
              </a:spcBef>
              <a:spcAft>
                <a:spcPts val="0"/>
              </a:spcAft>
              <a:buNone/>
            </a:pPr>
            <a:r>
              <a:rPr lang="en-US" b="0" dirty="0">
                <a:solidFill>
                  <a:srgbClr val="A31515"/>
                </a:solidFill>
                <a:latin typeface="Courier New"/>
                <a:ea typeface="Courier New"/>
                <a:cs typeface="Courier New"/>
                <a:sym typeface="Courier New"/>
              </a:rPr>
              <a:t>Y: Hear</a:t>
            </a:r>
            <a:r>
              <a:rPr lang="en-US" b="0" baseline="0" dirty="0">
                <a:solidFill>
                  <a:srgbClr val="A31515"/>
                </a:solidFill>
                <a:latin typeface="Courier New"/>
                <a:ea typeface="Courier New"/>
                <a:cs typeface="Courier New"/>
                <a:sym typeface="Courier New"/>
              </a:rPr>
              <a:t> disease &amp; no disease</a:t>
            </a:r>
            <a:endParaRPr b="0" dirty="0">
              <a:solidFill>
                <a:srgbClr val="000000"/>
              </a:solidFill>
              <a:latin typeface="Courier New"/>
              <a:ea typeface="Courier New"/>
              <a:cs typeface="Courier New"/>
              <a:sym typeface="Courier New"/>
            </a:endParaRPr>
          </a:p>
          <a:p>
            <a:pPr marL="0" lvl="0" indent="0" algn="l" rtl="0">
              <a:spcBef>
                <a:spcPts val="0"/>
              </a:spcBef>
              <a:spcAft>
                <a:spcPts val="0"/>
              </a:spcAft>
              <a:buNone/>
            </a:pPr>
            <a:endParaRPr dirty="0"/>
          </a:p>
          <a:p>
            <a:pPr marL="0" lvl="0" indent="0" algn="l" rtl="0">
              <a:spcBef>
                <a:spcPts val="0"/>
              </a:spcBef>
              <a:spcAft>
                <a:spcPts val="0"/>
              </a:spcAft>
              <a:buNone/>
            </a:pPr>
            <a:r>
              <a:rPr lang="en-US" dirty="0"/>
              <a:t>No</a:t>
            </a:r>
            <a:r>
              <a:rPr lang="en-US" baseline="0" dirty="0"/>
              <a:t> Disease has the highest count :203</a:t>
            </a:r>
            <a:br>
              <a:rPr lang="en-US" baseline="0" dirty="0"/>
            </a:br>
            <a:r>
              <a:rPr lang="en-US" baseline="0" dirty="0"/>
              <a:t>percentage in pie chart 67.9%</a:t>
            </a:r>
            <a:endParaRPr dirty="0"/>
          </a:p>
        </p:txBody>
      </p:sp>
      <p:sp>
        <p:nvSpPr>
          <p:cNvPr id="528" name="Google Shape;52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408850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95061-0C83-4B31-B2AC-F4432BD2CF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CAEC17-958F-4EFD-9897-AD64BCCC97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98823A-54E2-4922-8725-EC5BE4244B23}"/>
              </a:ext>
            </a:extLst>
          </p:cNvPr>
          <p:cNvSpPr>
            <a:spLocks noGrp="1"/>
          </p:cNvSpPr>
          <p:nvPr>
            <p:ph type="dt" sz="half" idx="10"/>
          </p:nvPr>
        </p:nvSpPr>
        <p:spPr/>
        <p:txBody>
          <a:bodyPr/>
          <a:lstStyle/>
          <a:p>
            <a:fld id="{88D38747-4367-4BD2-8D51-C97E202738E2}" type="datetime1">
              <a:rPr lang="en-US" smtClean="0"/>
              <a:t>2/23/22</a:t>
            </a:fld>
            <a:endParaRPr lang="en-US" dirty="0"/>
          </a:p>
        </p:txBody>
      </p:sp>
      <p:sp>
        <p:nvSpPr>
          <p:cNvPr id="5" name="Footer Placeholder 4">
            <a:extLst>
              <a:ext uri="{FF2B5EF4-FFF2-40B4-BE49-F238E27FC236}">
                <a16:creationId xmlns:a16="http://schemas.microsoft.com/office/drawing/2014/main" id="{FCAD601A-D4DF-472F-93AE-4EB7A6B99D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EE6536-E921-43D7-BA70-52EA5943D0C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124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9612-8441-4446-AE74-1DC7F9A4C2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547902-3099-4DF1-86AE-D4F0BEA80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3C57C6-F517-42CC-B686-7A6E977DCFC7}"/>
              </a:ext>
            </a:extLst>
          </p:cNvPr>
          <p:cNvSpPr>
            <a:spLocks noGrp="1"/>
          </p:cNvSpPr>
          <p:nvPr>
            <p:ph type="dt" sz="half" idx="10"/>
          </p:nvPr>
        </p:nvSpPr>
        <p:spPr/>
        <p:txBody>
          <a:bodyPr/>
          <a:lstStyle/>
          <a:p>
            <a:fld id="{073ED0CC-082F-4160-86E5-0D6041F12778}" type="datetime1">
              <a:rPr lang="en-US" smtClean="0"/>
              <a:t>2/23/22</a:t>
            </a:fld>
            <a:endParaRPr lang="en-US" dirty="0"/>
          </a:p>
        </p:txBody>
      </p:sp>
      <p:sp>
        <p:nvSpPr>
          <p:cNvPr id="5" name="Footer Placeholder 4">
            <a:extLst>
              <a:ext uri="{FF2B5EF4-FFF2-40B4-BE49-F238E27FC236}">
                <a16:creationId xmlns:a16="http://schemas.microsoft.com/office/drawing/2014/main" id="{445AC464-6D44-4FE6-B28F-87FD3984A3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353E8B-85B4-43B0-B9A6-9578D19A991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81713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273060-F5C3-4AEC-BC19-D3767C1C99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ED98DB-BE64-411C-84CC-83172025E4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C2641F-D9E8-4C30-92CC-A229E90057FC}"/>
              </a:ext>
            </a:extLst>
          </p:cNvPr>
          <p:cNvSpPr>
            <a:spLocks noGrp="1"/>
          </p:cNvSpPr>
          <p:nvPr>
            <p:ph type="dt" sz="half" idx="10"/>
          </p:nvPr>
        </p:nvSpPr>
        <p:spPr/>
        <p:txBody>
          <a:bodyPr/>
          <a:lstStyle/>
          <a:p>
            <a:fld id="{073ED0CC-082F-4160-86E5-0D6041F12778}" type="datetime1">
              <a:rPr lang="en-US" smtClean="0"/>
              <a:t>2/23/22</a:t>
            </a:fld>
            <a:endParaRPr lang="en-US" dirty="0"/>
          </a:p>
        </p:txBody>
      </p:sp>
      <p:sp>
        <p:nvSpPr>
          <p:cNvPr id="5" name="Footer Placeholder 4">
            <a:extLst>
              <a:ext uri="{FF2B5EF4-FFF2-40B4-BE49-F238E27FC236}">
                <a16:creationId xmlns:a16="http://schemas.microsoft.com/office/drawing/2014/main" id="{3A0FAA17-2D50-434E-85ED-30AB127CBC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4322A0-A1BB-43B4-9FCF-FE517E54B6A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13558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94241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C55A3C-5767-4844-A0A3-83778C2E5409}" type="datetime1">
              <a:rPr lang="en-US" smtClean="0"/>
              <a:t>2/23/22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38421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02564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1506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89883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143DE9B-B678-4EFB-BB7D-A4370204A0B0}" type="datetime1">
              <a:rPr lang="en-US" smtClean="0"/>
              <a:t>2/23/22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366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8812DA-F765-4142-A6A3-A8ED7235E082}" type="datetime1">
              <a:rPr lang="en-US" smtClean="0"/>
              <a:t>2/23/22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9215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E0277FD-7DE6-41D4-930D-AC99F5AFE54E}" type="datetime1">
              <a:rPr lang="en-US" smtClean="0"/>
              <a:t>2/23/22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91871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6951-90EC-4FF5-9428-91930D11CC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1CD2CD-25BE-4A21-B57F-2213613A96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EA6CB7-6179-4E9F-BC2B-E0A8441E9F0B}"/>
              </a:ext>
            </a:extLst>
          </p:cNvPr>
          <p:cNvSpPr>
            <a:spLocks noGrp="1"/>
          </p:cNvSpPr>
          <p:nvPr>
            <p:ph type="dt" sz="half" idx="10"/>
          </p:nvPr>
        </p:nvSpPr>
        <p:spPr/>
        <p:txBody>
          <a:bodyPr/>
          <a:lstStyle/>
          <a:p>
            <a:fld id="{73C55A3C-5767-4844-A0A3-83778C2E5409}" type="datetime1">
              <a:rPr lang="en-US" smtClean="0"/>
              <a:t>2/23/22</a:t>
            </a:fld>
            <a:endParaRPr lang="en-US" dirty="0"/>
          </a:p>
        </p:txBody>
      </p:sp>
      <p:sp>
        <p:nvSpPr>
          <p:cNvPr id="5" name="Footer Placeholder 4">
            <a:extLst>
              <a:ext uri="{FF2B5EF4-FFF2-40B4-BE49-F238E27FC236}">
                <a16:creationId xmlns:a16="http://schemas.microsoft.com/office/drawing/2014/main" id="{1E5D06EB-BB56-4C7E-89F3-5B7E08E3008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A1CB39-A364-424A-BD86-A7BB50303C1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5569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2/23/22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96846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2/23/22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50011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008321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7291188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2/23/22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881840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2/23/22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189467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2/23/22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804639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2/23/22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5746990"/>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2/23/22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17789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C699-4A25-4F46-ADAC-0060E95701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CCE8BA-9602-40D9-94FE-2389C1B0D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ED5C90-208E-454D-B5E6-FF10C834918E}"/>
              </a:ext>
            </a:extLst>
          </p:cNvPr>
          <p:cNvSpPr>
            <a:spLocks noGrp="1"/>
          </p:cNvSpPr>
          <p:nvPr>
            <p:ph type="dt" sz="half" idx="10"/>
          </p:nvPr>
        </p:nvSpPr>
        <p:spPr/>
        <p:txBody>
          <a:bodyPr/>
          <a:lstStyle/>
          <a:p>
            <a:fld id="{CAE507A8-A5CF-4D38-AB86-7EDDA87A85D4}" type="datetime1">
              <a:rPr lang="en-US" smtClean="0"/>
              <a:t>2/23/22</a:t>
            </a:fld>
            <a:endParaRPr lang="en-US" dirty="0"/>
          </a:p>
        </p:txBody>
      </p:sp>
      <p:sp>
        <p:nvSpPr>
          <p:cNvPr id="5" name="Footer Placeholder 4">
            <a:extLst>
              <a:ext uri="{FF2B5EF4-FFF2-40B4-BE49-F238E27FC236}">
                <a16:creationId xmlns:a16="http://schemas.microsoft.com/office/drawing/2014/main" id="{F484A9E6-8168-493D-B21C-B3633FEFD6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A260C5-5AD6-4080-B8EE-8CCDB7819DA2}"/>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8803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D0E3-9FBD-469F-92C2-CCBE925AA0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BCECAC-1CB4-4FE8-93B6-95DAC76B0B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51FDF4-1729-47F0-AF7E-6EC7D5C146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B43D5C4-21AC-4B13-8836-C163259970C5}"/>
              </a:ext>
            </a:extLst>
          </p:cNvPr>
          <p:cNvSpPr>
            <a:spLocks noGrp="1"/>
          </p:cNvSpPr>
          <p:nvPr>
            <p:ph type="dt" sz="half" idx="10"/>
          </p:nvPr>
        </p:nvSpPr>
        <p:spPr/>
        <p:txBody>
          <a:bodyPr/>
          <a:lstStyle/>
          <a:p>
            <a:fld id="{BDFCD27C-8599-43EF-BA1D-14DDC1946E06}" type="datetime1">
              <a:rPr lang="en-US" smtClean="0"/>
              <a:t>2/23/22</a:t>
            </a:fld>
            <a:endParaRPr lang="en-US" dirty="0"/>
          </a:p>
        </p:txBody>
      </p:sp>
      <p:sp>
        <p:nvSpPr>
          <p:cNvPr id="6" name="Footer Placeholder 5">
            <a:extLst>
              <a:ext uri="{FF2B5EF4-FFF2-40B4-BE49-F238E27FC236}">
                <a16:creationId xmlns:a16="http://schemas.microsoft.com/office/drawing/2014/main" id="{193D24BA-45BA-4789-A0FA-0CA2A722AD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419FC8-6E85-46E0-B2E1-BF788E5F50A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007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AC0D-62D4-4BA5-8AF1-3994E18FDCE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EBBF5F-0513-4125-B913-5FB0310401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802E0C-96A7-4076-8E12-60A7043B1E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AFD179D-8B2B-4FF6-B308-E7AE6691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AA626C-E0BD-4AFA-86DF-5D526138BB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5F13035-7EE1-4511-8D30-197D34D26244}"/>
              </a:ext>
            </a:extLst>
          </p:cNvPr>
          <p:cNvSpPr>
            <a:spLocks noGrp="1"/>
          </p:cNvSpPr>
          <p:nvPr>
            <p:ph type="dt" sz="half" idx="10"/>
          </p:nvPr>
        </p:nvSpPr>
        <p:spPr/>
        <p:txBody>
          <a:bodyPr/>
          <a:lstStyle/>
          <a:p>
            <a:fld id="{49343D99-809A-49C0-96E5-4250D0B498EE}" type="datetime1">
              <a:rPr lang="en-US" smtClean="0"/>
              <a:t>2/23/22</a:t>
            </a:fld>
            <a:endParaRPr lang="en-US" dirty="0"/>
          </a:p>
        </p:txBody>
      </p:sp>
      <p:sp>
        <p:nvSpPr>
          <p:cNvPr id="8" name="Footer Placeholder 7">
            <a:extLst>
              <a:ext uri="{FF2B5EF4-FFF2-40B4-BE49-F238E27FC236}">
                <a16:creationId xmlns:a16="http://schemas.microsoft.com/office/drawing/2014/main" id="{E78F1BED-4303-48FC-B1FD-987E349087E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3B9C7F7-D5DB-4AF1-9E03-817538066AC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284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6326-48E5-4B10-96FA-1CFF4DBE34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AF0EE74-77F8-4834-801F-43C9FE94A269}"/>
              </a:ext>
            </a:extLst>
          </p:cNvPr>
          <p:cNvSpPr>
            <a:spLocks noGrp="1"/>
          </p:cNvSpPr>
          <p:nvPr>
            <p:ph type="dt" sz="half" idx="10"/>
          </p:nvPr>
        </p:nvSpPr>
        <p:spPr/>
        <p:txBody>
          <a:bodyPr/>
          <a:lstStyle/>
          <a:p>
            <a:fld id="{A143DE9B-B678-4EFB-BB7D-A4370204A0B0}" type="datetime1">
              <a:rPr lang="en-US" smtClean="0"/>
              <a:t>2/23/22</a:t>
            </a:fld>
            <a:endParaRPr lang="en-US" dirty="0"/>
          </a:p>
        </p:txBody>
      </p:sp>
      <p:sp>
        <p:nvSpPr>
          <p:cNvPr id="4" name="Footer Placeholder 3">
            <a:extLst>
              <a:ext uri="{FF2B5EF4-FFF2-40B4-BE49-F238E27FC236}">
                <a16:creationId xmlns:a16="http://schemas.microsoft.com/office/drawing/2014/main" id="{EFC7A319-75B0-4A3C-BB2A-D1DE05E4A44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65B2FBD-3600-4359-ACAC-31F5AD201F1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8124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751049-963C-4CE2-91C5-535774417E1C}"/>
              </a:ext>
            </a:extLst>
          </p:cNvPr>
          <p:cNvSpPr>
            <a:spLocks noGrp="1"/>
          </p:cNvSpPr>
          <p:nvPr>
            <p:ph type="dt" sz="half" idx="10"/>
          </p:nvPr>
        </p:nvSpPr>
        <p:spPr/>
        <p:txBody>
          <a:bodyPr/>
          <a:lstStyle/>
          <a:p>
            <a:fld id="{E68812DA-F765-4142-A6A3-A8ED7235E082}" type="datetime1">
              <a:rPr lang="en-US" smtClean="0"/>
              <a:t>2/23/22</a:t>
            </a:fld>
            <a:endParaRPr lang="en-US" dirty="0"/>
          </a:p>
        </p:txBody>
      </p:sp>
      <p:sp>
        <p:nvSpPr>
          <p:cNvPr id="3" name="Footer Placeholder 2">
            <a:extLst>
              <a:ext uri="{FF2B5EF4-FFF2-40B4-BE49-F238E27FC236}">
                <a16:creationId xmlns:a16="http://schemas.microsoft.com/office/drawing/2014/main" id="{7667BCA3-F135-48C8-B432-A2D3050AF9C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F1C2A5B-D0ED-4476-9F34-0F3100A358C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6959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7B6E-57FB-49DE-851A-CDDA0EA8B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36FF977-E6D6-4D1E-AFF3-2DEF07E5EC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774AE9-76BA-484B-8C55-7FBDC0CE3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639EA-45D6-49F0-BEB8-1EC13163ED71}"/>
              </a:ext>
            </a:extLst>
          </p:cNvPr>
          <p:cNvSpPr>
            <a:spLocks noGrp="1"/>
          </p:cNvSpPr>
          <p:nvPr>
            <p:ph type="dt" sz="half" idx="10"/>
          </p:nvPr>
        </p:nvSpPr>
        <p:spPr/>
        <p:txBody>
          <a:bodyPr/>
          <a:lstStyle/>
          <a:p>
            <a:fld id="{3E0277FD-7DE6-41D4-930D-AC99F5AFE54E}" type="datetime1">
              <a:rPr lang="en-US" smtClean="0"/>
              <a:t>2/23/22</a:t>
            </a:fld>
            <a:endParaRPr lang="en-US" dirty="0"/>
          </a:p>
        </p:txBody>
      </p:sp>
      <p:sp>
        <p:nvSpPr>
          <p:cNvPr id="6" name="Footer Placeholder 5">
            <a:extLst>
              <a:ext uri="{FF2B5EF4-FFF2-40B4-BE49-F238E27FC236}">
                <a16:creationId xmlns:a16="http://schemas.microsoft.com/office/drawing/2014/main" id="{B0687822-FA6B-4623-A466-2435ED15F27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323F9B-6318-40B4-8114-8E0152F6E99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1371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4318-6673-47CA-8145-4B1FA58A80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FB5AE0-1C96-48A0-A414-D16C9F5AE2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F6E7164-F893-45C1-83DF-0FAD5E52DD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85D86-37E3-46E0-B857-928FD1516A9E}"/>
              </a:ext>
            </a:extLst>
          </p:cNvPr>
          <p:cNvSpPr>
            <a:spLocks noGrp="1"/>
          </p:cNvSpPr>
          <p:nvPr>
            <p:ph type="dt" sz="half" idx="10"/>
          </p:nvPr>
        </p:nvSpPr>
        <p:spPr/>
        <p:txBody>
          <a:bodyPr/>
          <a:lstStyle/>
          <a:p>
            <a:fld id="{9EA15526-7079-4B7B-987C-1B5FAE11A0FF}" type="datetime1">
              <a:rPr lang="en-US" smtClean="0"/>
              <a:t>2/23/22</a:t>
            </a:fld>
            <a:endParaRPr lang="en-US" dirty="0"/>
          </a:p>
        </p:txBody>
      </p:sp>
      <p:sp>
        <p:nvSpPr>
          <p:cNvPr id="6" name="Footer Placeholder 5">
            <a:extLst>
              <a:ext uri="{FF2B5EF4-FFF2-40B4-BE49-F238E27FC236}">
                <a16:creationId xmlns:a16="http://schemas.microsoft.com/office/drawing/2014/main" id="{9A15853D-61DE-4BAA-9B0C-A9F9A4E33C0E}"/>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04488BD4-CD24-4915-B246-AF46277C045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7369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05B978-4EC0-46AF-8B09-8556E9F12B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3A80D3-09CA-42E6-917F-85F07BC715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22A0C1-3261-4E23-A21A-A86B325E4A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2/23/22</a:t>
            </a:fld>
            <a:endParaRPr lang="en-US" dirty="0"/>
          </a:p>
        </p:txBody>
      </p:sp>
      <p:sp>
        <p:nvSpPr>
          <p:cNvPr id="5" name="Footer Placeholder 4">
            <a:extLst>
              <a:ext uri="{FF2B5EF4-FFF2-40B4-BE49-F238E27FC236}">
                <a16:creationId xmlns:a16="http://schemas.microsoft.com/office/drawing/2014/main" id="{CEF8715D-EB57-44FF-A3E8-BF7A2C964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59BC30B-2FAB-4486-A22A-59FC69E9C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5524040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73ED0CC-082F-4160-86E5-0D6041F12778}" type="datetime1">
              <a:rPr lang="en-US" smtClean="0"/>
              <a:t>2/23/22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604863"/>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teertha/personal-loan-model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7503-9F6B-4264-8464-26FF2A43B390}"/>
              </a:ext>
            </a:extLst>
          </p:cNvPr>
          <p:cNvSpPr>
            <a:spLocks noGrp="1"/>
          </p:cNvSpPr>
          <p:nvPr>
            <p:ph type="title"/>
          </p:nvPr>
        </p:nvSpPr>
        <p:spPr>
          <a:xfrm>
            <a:off x="297951" y="471488"/>
            <a:ext cx="9331824" cy="800100"/>
          </a:xfrm>
          <a:solidFill>
            <a:schemeClr val="accent1">
              <a:lumMod val="60000"/>
              <a:lumOff val="40000"/>
            </a:schemeClr>
          </a:solidFill>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Bank Loan Decision Modelling</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9243F7-11EA-459A-B07F-3B25AE88F324}"/>
              </a:ext>
            </a:extLst>
          </p:cNvPr>
          <p:cNvSpPr>
            <a:spLocks noGrp="1"/>
          </p:cNvSpPr>
          <p:nvPr>
            <p:ph idx="1"/>
          </p:nvPr>
        </p:nvSpPr>
        <p:spPr>
          <a:xfrm>
            <a:off x="7400925" y="4857750"/>
            <a:ext cx="4791075" cy="2000250"/>
          </a:xfrm>
          <a:solidFill>
            <a:schemeClr val="accent1">
              <a:lumMod val="60000"/>
              <a:lumOff val="40000"/>
            </a:schemeClr>
          </a:solidFill>
        </p:spPr>
        <p:txBody>
          <a:bodyPr>
            <a:normAutofit fontScale="92500" lnSpcReduction="20000"/>
          </a:bodyPr>
          <a:lstStyle/>
          <a:p>
            <a:pPr marL="0" indent="0">
              <a:buNone/>
            </a:pPr>
            <a:r>
              <a:rPr lang="en-US" sz="2400" b="1" dirty="0">
                <a:latin typeface="Times New Roman" panose="02020603050405020304" pitchFamily="18" charset="0"/>
                <a:cs typeface="Times New Roman" panose="02020603050405020304" pitchFamily="18" charset="0"/>
              </a:rPr>
              <a:t>By : - </a:t>
            </a:r>
          </a:p>
          <a:p>
            <a:pPr>
              <a:buFont typeface="Wingdings" pitchFamily="2" charset="2"/>
              <a:buChar char="q"/>
            </a:pPr>
            <a:r>
              <a:rPr lang="en-US" sz="2400" b="1" dirty="0">
                <a:latin typeface="Times New Roman" panose="02020603050405020304" pitchFamily="18" charset="0"/>
                <a:cs typeface="Times New Roman" panose="02020603050405020304" pitchFamily="18" charset="0"/>
              </a:rPr>
              <a:t>Narender Reddy Konuganti</a:t>
            </a:r>
          </a:p>
          <a:p>
            <a:pPr>
              <a:buFont typeface="Wingdings" pitchFamily="2" charset="2"/>
              <a:buChar char="q"/>
            </a:pPr>
            <a:r>
              <a:rPr lang="en-US" sz="2400" b="1" dirty="0">
                <a:latin typeface="Times New Roman" panose="02020603050405020304" pitchFamily="18" charset="0"/>
                <a:cs typeface="Times New Roman" panose="02020603050405020304" pitchFamily="18" charset="0"/>
              </a:rPr>
              <a:t>Gopi Sandeep Guntuku</a:t>
            </a:r>
          </a:p>
          <a:p>
            <a:pPr>
              <a:buFont typeface="Wingdings" pitchFamily="2" charset="2"/>
              <a:buChar char="q"/>
            </a:pPr>
            <a:r>
              <a:rPr lang="en-US" sz="2400" b="1" dirty="0">
                <a:latin typeface="Times New Roman" panose="02020603050405020304" pitchFamily="18" charset="0"/>
                <a:cs typeface="Times New Roman" panose="02020603050405020304" pitchFamily="18" charset="0"/>
              </a:rPr>
              <a:t>Sai Charan Pappala</a:t>
            </a:r>
          </a:p>
          <a:p>
            <a:pPr>
              <a:buFont typeface="Wingdings" pitchFamily="2" charset="2"/>
              <a:buChar char="q"/>
            </a:pPr>
            <a:r>
              <a:rPr lang="en-US" sz="2400" b="1" dirty="0">
                <a:latin typeface="Times New Roman" panose="02020603050405020304" pitchFamily="18" charset="0"/>
                <a:cs typeface="Times New Roman" panose="02020603050405020304" pitchFamily="18" charset="0"/>
              </a:rPr>
              <a:t>Sukumar Reddy Kottala</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59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circle(in)">
                                      <p:cBhvr>
                                        <p:cTn id="10" dur="2000"/>
                                        <p:tgtEl>
                                          <p:spTgt spid="3">
                                            <p:bg/>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circle(in)">
                                      <p:cBhvr>
                                        <p:cTn id="16" dur="2000"/>
                                        <p:tgtEl>
                                          <p:spTgt spid="3">
                                            <p:txEl>
                                              <p:pRg st="1" end="1"/>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ircle(in)">
                                      <p:cBhvr>
                                        <p:cTn id="19" dur="2000"/>
                                        <p:tgtEl>
                                          <p:spTgt spid="3">
                                            <p:txEl>
                                              <p:pRg st="2" end="2"/>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circle(in)">
                                      <p:cBhvr>
                                        <p:cTn id="25"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p:nvPr/>
        </p:nvSpPr>
        <p:spPr>
          <a:xfrm>
            <a:off x="-1" y="0"/>
            <a:ext cx="2892053" cy="6858000"/>
          </a:xfrm>
          <a:prstGeom prst="rect">
            <a:avLst/>
          </a:prstGeom>
          <a:solidFill>
            <a:schemeClr val="accent6">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15"/>
          <p:cNvSpPr txBox="1">
            <a:spLocks noGrp="1"/>
          </p:cNvSpPr>
          <p:nvPr>
            <p:ph type="body" idx="1"/>
          </p:nvPr>
        </p:nvSpPr>
        <p:spPr>
          <a:xfrm>
            <a:off x="-1" y="3022958"/>
            <a:ext cx="2254331" cy="98355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dirty="0">
                <a:solidFill>
                  <a:schemeClr val="lt1"/>
                </a:solidFill>
                <a:latin typeface="Times New Roman" panose="02020603050405020304" pitchFamily="18" charset="0"/>
                <a:ea typeface="Calibri"/>
                <a:cs typeface="Times New Roman" panose="02020603050405020304" pitchFamily="18" charset="0"/>
                <a:sym typeface="Calibri"/>
              </a:rPr>
              <a:t>Histogram</a:t>
            </a:r>
            <a:endParaRPr sz="2400" i="1" dirty="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532" name="Google Shape;532;p15"/>
          <p:cNvGrpSpPr/>
          <p:nvPr/>
        </p:nvGrpSpPr>
        <p:grpSpPr>
          <a:xfrm>
            <a:off x="66675" y="2073933"/>
            <a:ext cx="403226" cy="405083"/>
            <a:chOff x="4841875" y="3978275"/>
            <a:chExt cx="344488" cy="346075"/>
          </a:xfrm>
        </p:grpSpPr>
        <p:sp>
          <p:nvSpPr>
            <p:cNvPr id="533" name="Google Shape;533;p15"/>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34" name="Google Shape;534;p15"/>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5" name="Google Shape;535;p15"/>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6" name="Google Shape;536;p15"/>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7" name="Google Shape;537;p15"/>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8" name="Google Shape;538;p15"/>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9" name="Google Shape;539;p15"/>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40" name="Google Shape;540;p15"/>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541" name="Google Shape;541;p15"/>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3" name="Google Shape;543;p15"/>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10</a:t>
            </a:fld>
            <a:endParaRPr/>
          </a:p>
        </p:txBody>
      </p:sp>
      <p:sp>
        <p:nvSpPr>
          <p:cNvPr id="544" name="Google Shape;544;p15"/>
          <p:cNvSpPr txBox="1"/>
          <p:nvPr/>
        </p:nvSpPr>
        <p:spPr>
          <a:xfrm>
            <a:off x="0" y="267629"/>
            <a:ext cx="2171699" cy="155892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800"/>
            </a:pPr>
            <a:r>
              <a:rPr lang="en-US" sz="2400" b="1" dirty="0">
                <a:solidFill>
                  <a:schemeClr val="lt1"/>
                </a:solidFill>
                <a:latin typeface="Times New Roman" panose="02020603050405020304" pitchFamily="18" charset="0"/>
                <a:ea typeface="Georgia"/>
                <a:cs typeface="Times New Roman" panose="02020603050405020304" pitchFamily="18" charset="0"/>
                <a:sym typeface="Georgia"/>
              </a:rPr>
              <a:t>Visualizing The Data</a:t>
            </a:r>
          </a:p>
        </p:txBody>
      </p:sp>
      <p:pic>
        <p:nvPicPr>
          <p:cNvPr id="3" name="Picture 2" descr="Chart, bar chart, histogram&#10;&#10;Description automatically generated">
            <a:extLst>
              <a:ext uri="{FF2B5EF4-FFF2-40B4-BE49-F238E27FC236}">
                <a16:creationId xmlns:a16="http://schemas.microsoft.com/office/drawing/2014/main" id="{58D021F6-EDF4-F14B-9BBF-607F4C114609}"/>
              </a:ext>
            </a:extLst>
          </p:cNvPr>
          <p:cNvPicPr>
            <a:picLocks noChangeAspect="1"/>
          </p:cNvPicPr>
          <p:nvPr/>
        </p:nvPicPr>
        <p:blipFill>
          <a:blip r:embed="rId3"/>
          <a:stretch>
            <a:fillRect/>
          </a:stretch>
        </p:blipFill>
        <p:spPr>
          <a:xfrm>
            <a:off x="3019871" y="1506018"/>
            <a:ext cx="3820853" cy="3592189"/>
          </a:xfrm>
          <a:prstGeom prst="rect">
            <a:avLst/>
          </a:prstGeom>
        </p:spPr>
      </p:pic>
      <p:pic>
        <p:nvPicPr>
          <p:cNvPr id="5" name="Picture 4" descr="Chart, histogram&#10;&#10;Description automatically generated">
            <a:extLst>
              <a:ext uri="{FF2B5EF4-FFF2-40B4-BE49-F238E27FC236}">
                <a16:creationId xmlns:a16="http://schemas.microsoft.com/office/drawing/2014/main" id="{2A694E5C-A264-D94C-85ED-ABA3674069B1}"/>
              </a:ext>
            </a:extLst>
          </p:cNvPr>
          <p:cNvPicPr>
            <a:picLocks noChangeAspect="1"/>
          </p:cNvPicPr>
          <p:nvPr/>
        </p:nvPicPr>
        <p:blipFill>
          <a:blip r:embed="rId4"/>
          <a:stretch>
            <a:fillRect/>
          </a:stretch>
        </p:blipFill>
        <p:spPr>
          <a:xfrm>
            <a:off x="6602126" y="1476522"/>
            <a:ext cx="5589874" cy="3592189"/>
          </a:xfrm>
          <a:prstGeom prst="rect">
            <a:avLst/>
          </a:prstGeom>
        </p:spPr>
      </p:pic>
      <p:sp>
        <p:nvSpPr>
          <p:cNvPr id="6" name="TextBox 5">
            <a:extLst>
              <a:ext uri="{FF2B5EF4-FFF2-40B4-BE49-F238E27FC236}">
                <a16:creationId xmlns:a16="http://schemas.microsoft.com/office/drawing/2014/main" id="{17BB64B2-8A73-F34D-8AA2-BF135C2069CD}"/>
              </a:ext>
            </a:extLst>
          </p:cNvPr>
          <p:cNvSpPr txBox="1"/>
          <p:nvPr/>
        </p:nvSpPr>
        <p:spPr>
          <a:xfrm>
            <a:off x="4041533" y="1009943"/>
            <a:ext cx="1548342" cy="369332"/>
          </a:xfrm>
          <a:prstGeom prst="rect">
            <a:avLst/>
          </a:prstGeom>
          <a:solidFill>
            <a:schemeClr val="accent2">
              <a:lumMod val="75000"/>
            </a:schemeClr>
          </a:solidFill>
          <a:ln>
            <a:solidFill>
              <a:schemeClr val="tx1"/>
            </a:solidFill>
          </a:ln>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Age vs Count</a:t>
            </a:r>
          </a:p>
        </p:txBody>
      </p:sp>
      <p:sp>
        <p:nvSpPr>
          <p:cNvPr id="27" name="TextBox 26">
            <a:extLst>
              <a:ext uri="{FF2B5EF4-FFF2-40B4-BE49-F238E27FC236}">
                <a16:creationId xmlns:a16="http://schemas.microsoft.com/office/drawing/2014/main" id="{39687B4C-9140-2B45-BE98-5F1A31E6A94D}"/>
              </a:ext>
            </a:extLst>
          </p:cNvPr>
          <p:cNvSpPr txBox="1"/>
          <p:nvPr/>
        </p:nvSpPr>
        <p:spPr>
          <a:xfrm>
            <a:off x="8556041" y="1009943"/>
            <a:ext cx="1682044" cy="369332"/>
          </a:xfrm>
          <a:prstGeom prst="rect">
            <a:avLst/>
          </a:prstGeom>
          <a:solidFill>
            <a:schemeClr val="accent2">
              <a:lumMod val="75000"/>
            </a:schemeClr>
          </a:solidFill>
          <a:ln>
            <a:solidFill>
              <a:schemeClr val="tx1"/>
            </a:solidFill>
          </a:ln>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Value vs Count</a:t>
            </a:r>
          </a:p>
        </p:txBody>
      </p:sp>
    </p:spTree>
    <p:extLst>
      <p:ext uri="{BB962C8B-B14F-4D97-AF65-F5344CB8AC3E}">
        <p14:creationId xmlns:p14="http://schemas.microsoft.com/office/powerpoint/2010/main" val="234125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p:nvPr/>
        </p:nvSpPr>
        <p:spPr>
          <a:xfrm>
            <a:off x="0" y="0"/>
            <a:ext cx="2892052" cy="6858000"/>
          </a:xfrm>
          <a:prstGeom prst="rect">
            <a:avLst/>
          </a:prstGeom>
          <a:solidFill>
            <a:schemeClr val="accent6">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15"/>
          <p:cNvSpPr txBox="1">
            <a:spLocks noGrp="1"/>
          </p:cNvSpPr>
          <p:nvPr>
            <p:ph type="body" idx="1"/>
          </p:nvPr>
        </p:nvSpPr>
        <p:spPr>
          <a:xfrm>
            <a:off x="0" y="3022958"/>
            <a:ext cx="2032000" cy="115821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000" dirty="0">
                <a:solidFill>
                  <a:schemeClr val="lt1"/>
                </a:solidFill>
                <a:latin typeface="Georgia" panose="02040502050405020303" pitchFamily="18" charset="0"/>
                <a:ea typeface="Calibri"/>
                <a:cs typeface="Calibri"/>
                <a:sym typeface="Calibri"/>
              </a:rPr>
              <a:t>Personal Loan vs Other Predictors</a:t>
            </a:r>
            <a:endParaRPr sz="2000" i="1" dirty="0">
              <a:solidFill>
                <a:schemeClr val="lt1"/>
              </a:solidFill>
              <a:latin typeface="Georgia" panose="02040502050405020303" pitchFamily="18" charset="0"/>
              <a:ea typeface="Calibri"/>
              <a:cs typeface="Calibri"/>
              <a:sym typeface="Calibri"/>
            </a:endParaRPr>
          </a:p>
        </p:txBody>
      </p:sp>
      <p:grpSp>
        <p:nvGrpSpPr>
          <p:cNvPr id="532" name="Google Shape;532;p15"/>
          <p:cNvGrpSpPr/>
          <p:nvPr/>
        </p:nvGrpSpPr>
        <p:grpSpPr>
          <a:xfrm>
            <a:off x="66675" y="2073933"/>
            <a:ext cx="403226" cy="405083"/>
            <a:chOff x="4841875" y="3978275"/>
            <a:chExt cx="344488" cy="346075"/>
          </a:xfrm>
        </p:grpSpPr>
        <p:sp>
          <p:nvSpPr>
            <p:cNvPr id="533" name="Google Shape;533;p15"/>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34" name="Google Shape;534;p15"/>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5" name="Google Shape;535;p15"/>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6" name="Google Shape;536;p15"/>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7" name="Google Shape;537;p15"/>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8" name="Google Shape;538;p15"/>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9" name="Google Shape;539;p15"/>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40" name="Google Shape;540;p15"/>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541" name="Google Shape;541;p15"/>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542" name="Google Shape;542;p15"/>
          <p:cNvCxnSpPr/>
          <p:nvPr/>
        </p:nvCxnSpPr>
        <p:spPr>
          <a:xfrm>
            <a:off x="118704" y="5288337"/>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543" name="Google Shape;543;p15"/>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11</a:t>
            </a:fld>
            <a:endParaRPr/>
          </a:p>
        </p:txBody>
      </p:sp>
      <p:sp>
        <p:nvSpPr>
          <p:cNvPr id="544" name="Google Shape;544;p15"/>
          <p:cNvSpPr txBox="1"/>
          <p:nvPr/>
        </p:nvSpPr>
        <p:spPr>
          <a:xfrm>
            <a:off x="59352" y="632477"/>
            <a:ext cx="2032000" cy="1558924"/>
          </a:xfrm>
          <a:prstGeom prst="rect">
            <a:avLst/>
          </a:prstGeom>
          <a:solidFill>
            <a:schemeClr val="accent6">
              <a:lumMod val="50000"/>
            </a:schemeClr>
          </a:solidFill>
          <a:ln>
            <a:noFill/>
          </a:ln>
        </p:spPr>
        <p:txBody>
          <a:bodyPr spcFirstLastPara="1" wrap="square" lIns="91425" tIns="45700" rIns="91425" bIns="45700" anchor="ctr" anchorCtr="0">
            <a:normAutofit/>
          </a:bodyPr>
          <a:lstStyle/>
          <a:p>
            <a:pPr lvl="0">
              <a:lnSpc>
                <a:spcPct val="90000"/>
              </a:lnSpc>
              <a:buClr>
                <a:schemeClr val="lt1"/>
              </a:buClr>
              <a:buSzPts val="2800"/>
            </a:pPr>
            <a:r>
              <a:rPr lang="en-US" sz="2400" b="1" dirty="0">
                <a:solidFill>
                  <a:schemeClr val="lt1"/>
                </a:solidFill>
                <a:latin typeface="Georgia"/>
                <a:ea typeface="Georgia"/>
                <a:cs typeface="Georgia"/>
                <a:sym typeface="Georgia"/>
              </a:rPr>
              <a:t>Visualizing The Data</a:t>
            </a:r>
          </a:p>
        </p:txBody>
      </p:sp>
      <p:sp>
        <p:nvSpPr>
          <p:cNvPr id="23" name="Google Shape;524;p14"/>
          <p:cNvSpPr/>
          <p:nvPr/>
        </p:nvSpPr>
        <p:spPr>
          <a:xfrm>
            <a:off x="6711552" y="102913"/>
            <a:ext cx="1845563" cy="529564"/>
          </a:xfrm>
          <a:prstGeom prst="rect">
            <a:avLst/>
          </a:prstGeom>
          <a:solidFill>
            <a:schemeClr val="accent2">
              <a:lumMod val="75000"/>
            </a:schemeClr>
          </a:solidFill>
          <a:ln>
            <a:solidFill>
              <a:schemeClr val="tx1"/>
            </a:solid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dirty="0">
                <a:solidFill>
                  <a:schemeClr val="bg1"/>
                </a:solidFill>
                <a:latin typeface="Times New Roman" panose="02020603050405020304" pitchFamily="18" charset="0"/>
                <a:ea typeface="Abril Fatface"/>
                <a:cs typeface="Times New Roman" panose="02020603050405020304" pitchFamily="18" charset="0"/>
                <a:sym typeface="Abril Fatface"/>
              </a:rPr>
              <a:t>Histogram</a:t>
            </a:r>
            <a:endParaRPr sz="2800" b="1" dirty="0">
              <a:solidFill>
                <a:schemeClr val="bg1"/>
              </a:solidFill>
              <a:latin typeface="Times New Roman" panose="02020603050405020304" pitchFamily="18" charset="0"/>
              <a:ea typeface="Abril Fatface"/>
              <a:cs typeface="Times New Roman" panose="02020603050405020304" pitchFamily="18" charset="0"/>
              <a:sym typeface="Abril Fatface"/>
            </a:endParaRPr>
          </a:p>
        </p:txBody>
      </p:sp>
      <p:pic>
        <p:nvPicPr>
          <p:cNvPr id="3" name="Picture 2" descr="Chart, bar chart&#10;&#10;Description automatically generated">
            <a:extLst>
              <a:ext uri="{FF2B5EF4-FFF2-40B4-BE49-F238E27FC236}">
                <a16:creationId xmlns:a16="http://schemas.microsoft.com/office/drawing/2014/main" id="{14EC7336-74A1-9746-998D-FE82D974AF46}"/>
              </a:ext>
            </a:extLst>
          </p:cNvPr>
          <p:cNvPicPr>
            <a:picLocks noChangeAspect="1"/>
          </p:cNvPicPr>
          <p:nvPr/>
        </p:nvPicPr>
        <p:blipFill>
          <a:blip r:embed="rId3"/>
          <a:stretch>
            <a:fillRect/>
          </a:stretch>
        </p:blipFill>
        <p:spPr>
          <a:xfrm>
            <a:off x="3237094" y="743860"/>
            <a:ext cx="4275256" cy="2566525"/>
          </a:xfrm>
          <a:prstGeom prst="rect">
            <a:avLst/>
          </a:prstGeom>
        </p:spPr>
      </p:pic>
      <p:pic>
        <p:nvPicPr>
          <p:cNvPr id="5" name="Picture 4" descr="Chart, bar chart&#10;&#10;Description automatically generated">
            <a:extLst>
              <a:ext uri="{FF2B5EF4-FFF2-40B4-BE49-F238E27FC236}">
                <a16:creationId xmlns:a16="http://schemas.microsoft.com/office/drawing/2014/main" id="{8A12630A-E3E2-8743-BE08-579E7560BB97}"/>
              </a:ext>
            </a:extLst>
          </p:cNvPr>
          <p:cNvPicPr>
            <a:picLocks noChangeAspect="1"/>
          </p:cNvPicPr>
          <p:nvPr/>
        </p:nvPicPr>
        <p:blipFill>
          <a:blip r:embed="rId4"/>
          <a:stretch>
            <a:fillRect/>
          </a:stretch>
        </p:blipFill>
        <p:spPr>
          <a:xfrm>
            <a:off x="7857392" y="698500"/>
            <a:ext cx="4275256" cy="2611885"/>
          </a:xfrm>
          <a:prstGeom prst="rect">
            <a:avLst/>
          </a:prstGeom>
        </p:spPr>
      </p:pic>
      <p:pic>
        <p:nvPicPr>
          <p:cNvPr id="11" name="Picture 10" descr="Chart, bar chart&#10;&#10;Description automatically generated">
            <a:extLst>
              <a:ext uri="{FF2B5EF4-FFF2-40B4-BE49-F238E27FC236}">
                <a16:creationId xmlns:a16="http://schemas.microsoft.com/office/drawing/2014/main" id="{36821FAD-A7C2-8F46-BAF4-A483E71CCAAE}"/>
              </a:ext>
            </a:extLst>
          </p:cNvPr>
          <p:cNvPicPr>
            <a:picLocks noChangeAspect="1"/>
          </p:cNvPicPr>
          <p:nvPr/>
        </p:nvPicPr>
        <p:blipFill>
          <a:blip r:embed="rId5"/>
          <a:stretch>
            <a:fillRect/>
          </a:stretch>
        </p:blipFill>
        <p:spPr>
          <a:xfrm>
            <a:off x="7857392" y="3564058"/>
            <a:ext cx="4275256" cy="2974854"/>
          </a:xfrm>
          <a:prstGeom prst="rect">
            <a:avLst/>
          </a:prstGeom>
        </p:spPr>
      </p:pic>
      <p:pic>
        <p:nvPicPr>
          <p:cNvPr id="13" name="Picture 12" descr="Chart, bar chart&#10;&#10;Description automatically generated">
            <a:extLst>
              <a:ext uri="{FF2B5EF4-FFF2-40B4-BE49-F238E27FC236}">
                <a16:creationId xmlns:a16="http://schemas.microsoft.com/office/drawing/2014/main" id="{E91AC827-F7A6-364E-9E23-A848B8B41951}"/>
              </a:ext>
            </a:extLst>
          </p:cNvPr>
          <p:cNvPicPr>
            <a:picLocks noChangeAspect="1"/>
          </p:cNvPicPr>
          <p:nvPr/>
        </p:nvPicPr>
        <p:blipFill>
          <a:blip r:embed="rId6"/>
          <a:stretch>
            <a:fillRect/>
          </a:stretch>
        </p:blipFill>
        <p:spPr>
          <a:xfrm>
            <a:off x="3251406" y="3564058"/>
            <a:ext cx="4246631" cy="2974854"/>
          </a:xfrm>
          <a:prstGeom prst="rect">
            <a:avLst/>
          </a:prstGeom>
        </p:spPr>
      </p:pic>
    </p:spTree>
    <p:extLst>
      <p:ext uri="{BB962C8B-B14F-4D97-AF65-F5344CB8AC3E}">
        <p14:creationId xmlns:p14="http://schemas.microsoft.com/office/powerpoint/2010/main" val="193802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p:nvPr/>
        </p:nvSpPr>
        <p:spPr>
          <a:xfrm>
            <a:off x="0" y="257276"/>
            <a:ext cx="2892052" cy="6858000"/>
          </a:xfrm>
          <a:prstGeom prst="rect">
            <a:avLst/>
          </a:prstGeom>
          <a:solidFill>
            <a:schemeClr val="accent6">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15"/>
          <p:cNvSpPr txBox="1">
            <a:spLocks noGrp="1"/>
          </p:cNvSpPr>
          <p:nvPr>
            <p:ph type="body" idx="1"/>
          </p:nvPr>
        </p:nvSpPr>
        <p:spPr>
          <a:xfrm>
            <a:off x="0" y="3022958"/>
            <a:ext cx="2032000" cy="115821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dirty="0">
                <a:solidFill>
                  <a:schemeClr val="lt1"/>
                </a:solidFill>
                <a:latin typeface="Georgia" panose="02040502050405020303" pitchFamily="18" charset="0"/>
                <a:ea typeface="Calibri"/>
                <a:cs typeface="Calibri"/>
                <a:sym typeface="Calibri"/>
              </a:rPr>
              <a:t>Input vs Output</a:t>
            </a:r>
            <a:endParaRPr sz="2400" i="1" dirty="0">
              <a:solidFill>
                <a:schemeClr val="lt1"/>
              </a:solidFill>
              <a:latin typeface="Georgia" panose="02040502050405020303" pitchFamily="18" charset="0"/>
              <a:ea typeface="Calibri"/>
              <a:cs typeface="Calibri"/>
              <a:sym typeface="Calibri"/>
            </a:endParaRPr>
          </a:p>
        </p:txBody>
      </p:sp>
      <p:grpSp>
        <p:nvGrpSpPr>
          <p:cNvPr id="532" name="Google Shape;532;p15"/>
          <p:cNvGrpSpPr/>
          <p:nvPr/>
        </p:nvGrpSpPr>
        <p:grpSpPr>
          <a:xfrm>
            <a:off x="66675" y="2073933"/>
            <a:ext cx="403226" cy="405083"/>
            <a:chOff x="4841875" y="3978275"/>
            <a:chExt cx="344488" cy="346075"/>
          </a:xfrm>
        </p:grpSpPr>
        <p:sp>
          <p:nvSpPr>
            <p:cNvPr id="533" name="Google Shape;533;p15"/>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34" name="Google Shape;534;p15"/>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5" name="Google Shape;535;p15"/>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6" name="Google Shape;536;p15"/>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7" name="Google Shape;537;p15"/>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8" name="Google Shape;538;p15"/>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9" name="Google Shape;539;p15"/>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40" name="Google Shape;540;p15"/>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541" name="Google Shape;541;p15"/>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542" name="Google Shape;542;p15"/>
          <p:cNvCxnSpPr/>
          <p:nvPr/>
        </p:nvCxnSpPr>
        <p:spPr>
          <a:xfrm>
            <a:off x="118704" y="5288337"/>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543" name="Google Shape;543;p15"/>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12</a:t>
            </a:fld>
            <a:endParaRPr/>
          </a:p>
        </p:txBody>
      </p:sp>
      <p:sp>
        <p:nvSpPr>
          <p:cNvPr id="544" name="Google Shape;544;p15"/>
          <p:cNvSpPr txBox="1"/>
          <p:nvPr/>
        </p:nvSpPr>
        <p:spPr>
          <a:xfrm>
            <a:off x="0" y="-80962"/>
            <a:ext cx="2171699" cy="155892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800"/>
            </a:pPr>
            <a:r>
              <a:rPr lang="en-US" sz="2400" b="1" dirty="0">
                <a:solidFill>
                  <a:schemeClr val="lt1"/>
                </a:solidFill>
                <a:latin typeface="Georgia"/>
                <a:ea typeface="Georgia"/>
                <a:cs typeface="Georgia"/>
                <a:sym typeface="Georgia"/>
              </a:rPr>
              <a:t>Visualizing The Data</a:t>
            </a:r>
          </a:p>
        </p:txBody>
      </p:sp>
      <p:sp>
        <p:nvSpPr>
          <p:cNvPr id="23" name="Google Shape;524;p14"/>
          <p:cNvSpPr/>
          <p:nvPr/>
        </p:nvSpPr>
        <p:spPr>
          <a:xfrm>
            <a:off x="6611123" y="257276"/>
            <a:ext cx="1937181" cy="698500"/>
          </a:xfrm>
          <a:prstGeom prst="rect">
            <a:avLst/>
          </a:prstGeom>
          <a:solidFill>
            <a:schemeClr val="accent2">
              <a:lumMod val="75000"/>
            </a:schemeClr>
          </a:solidFill>
          <a:ln>
            <a:solidFill>
              <a:schemeClr val="tx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bg1"/>
                </a:solidFill>
                <a:latin typeface="Times New Roman" panose="02020603050405020304" pitchFamily="18" charset="0"/>
                <a:ea typeface="Abril Fatface"/>
                <a:cs typeface="Times New Roman" panose="02020603050405020304" pitchFamily="18" charset="0"/>
                <a:sym typeface="Abril Fatface"/>
              </a:rPr>
              <a:t>Box Plot</a:t>
            </a:r>
            <a:endParaRPr sz="2800" b="1" dirty="0">
              <a:solidFill>
                <a:schemeClr val="bg1"/>
              </a:solidFill>
              <a:latin typeface="Times New Roman" panose="02020603050405020304" pitchFamily="18" charset="0"/>
              <a:ea typeface="Abril Fatface"/>
              <a:cs typeface="Times New Roman" panose="02020603050405020304" pitchFamily="18" charset="0"/>
              <a:sym typeface="Abril Fatface"/>
            </a:endParaRPr>
          </a:p>
        </p:txBody>
      </p:sp>
      <p:pic>
        <p:nvPicPr>
          <p:cNvPr id="3" name="Picture 2" descr="Chart, box and whisker chart&#10;&#10;Description automatically generated">
            <a:extLst>
              <a:ext uri="{FF2B5EF4-FFF2-40B4-BE49-F238E27FC236}">
                <a16:creationId xmlns:a16="http://schemas.microsoft.com/office/drawing/2014/main" id="{DD74973C-439D-B04E-BC10-DA8E1749758E}"/>
              </a:ext>
            </a:extLst>
          </p:cNvPr>
          <p:cNvPicPr>
            <a:picLocks noChangeAspect="1"/>
          </p:cNvPicPr>
          <p:nvPr/>
        </p:nvPicPr>
        <p:blipFill>
          <a:blip r:embed="rId3"/>
          <a:stretch>
            <a:fillRect/>
          </a:stretch>
        </p:blipFill>
        <p:spPr>
          <a:xfrm>
            <a:off x="2892052" y="955776"/>
            <a:ext cx="9299949" cy="4979988"/>
          </a:xfrm>
          <a:prstGeom prst="rect">
            <a:avLst/>
          </a:prstGeom>
        </p:spPr>
      </p:pic>
    </p:spTree>
    <p:extLst>
      <p:ext uri="{BB962C8B-B14F-4D97-AF65-F5344CB8AC3E}">
        <p14:creationId xmlns:p14="http://schemas.microsoft.com/office/powerpoint/2010/main" val="325417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9" name="Google Shape;729;p24"/>
          <p:cNvSpPr txBox="1">
            <a:spLocks noGrp="1"/>
          </p:cNvSpPr>
          <p:nvPr>
            <p:ph type="body" idx="1"/>
          </p:nvPr>
        </p:nvSpPr>
        <p:spPr>
          <a:xfrm>
            <a:off x="0" y="2832101"/>
            <a:ext cx="2032000" cy="13490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Target variable</a:t>
            </a:r>
            <a:endParaRPr sz="2400"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Predictors</a:t>
            </a: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Models</a:t>
            </a:r>
            <a:endParaRPr sz="2400" i="1" dirty="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730" name="Google Shape;730;p24"/>
          <p:cNvGrpSpPr/>
          <p:nvPr/>
        </p:nvGrpSpPr>
        <p:grpSpPr>
          <a:xfrm>
            <a:off x="66675" y="2073933"/>
            <a:ext cx="403226" cy="405083"/>
            <a:chOff x="4841875" y="3978275"/>
            <a:chExt cx="344488" cy="346075"/>
          </a:xfrm>
        </p:grpSpPr>
        <p:sp>
          <p:nvSpPr>
            <p:cNvPr id="731" name="Google Shape;731;p24"/>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32" name="Google Shape;732;p24"/>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3" name="Google Shape;733;p24"/>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4" name="Google Shape;734;p24"/>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5" name="Google Shape;735;p24"/>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6" name="Google Shape;736;p24"/>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7" name="Google Shape;737;p24"/>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8" name="Google Shape;738;p24"/>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739" name="Google Shape;739;p24"/>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40" name="Google Shape;740;p24"/>
          <p:cNvCxnSpPr/>
          <p:nvPr/>
        </p:nvCxnSpPr>
        <p:spPr>
          <a:xfrm>
            <a:off x="66675" y="5312704"/>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741" name="Google Shape;741;p24"/>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23" name="Google Shape;728;p24"/>
          <p:cNvSpPr/>
          <p:nvPr/>
        </p:nvSpPr>
        <p:spPr>
          <a:xfrm>
            <a:off x="0" y="0"/>
            <a:ext cx="2861001" cy="6858000"/>
          </a:xfrm>
          <a:prstGeom prst="rect">
            <a:avLst/>
          </a:prstGeom>
          <a:solidFill>
            <a:schemeClr val="accent6">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544;p15"/>
          <p:cNvSpPr txBox="1"/>
          <p:nvPr/>
        </p:nvSpPr>
        <p:spPr>
          <a:xfrm>
            <a:off x="-86718" y="1935404"/>
            <a:ext cx="2861001" cy="134907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400"/>
            </a:pPr>
            <a:r>
              <a:rPr lang="en-US" sz="2400" b="1" dirty="0">
                <a:solidFill>
                  <a:schemeClr val="lt1"/>
                </a:solidFill>
                <a:latin typeface="Times New Roman" panose="02020603050405020304" pitchFamily="18" charset="0"/>
                <a:ea typeface="Georgia"/>
                <a:cs typeface="Times New Roman" panose="02020603050405020304" pitchFamily="18" charset="0"/>
                <a:sym typeface="Georgia"/>
              </a:rPr>
              <a:t>Data Exploration and Preprocessing</a:t>
            </a:r>
            <a:endParaRPr lang="en-US" sz="2400" dirty="0">
              <a:latin typeface="Times New Roman" panose="02020603050405020304" pitchFamily="18" charset="0"/>
              <a:cs typeface="Times New Roman" panose="02020603050405020304" pitchFamily="18" charset="0"/>
            </a:endParaRPr>
          </a:p>
        </p:txBody>
      </p:sp>
      <p:pic>
        <p:nvPicPr>
          <p:cNvPr id="8" name="Picture 7" descr="Chart, waterfall chart&#10;&#10;Description automatically generated">
            <a:extLst>
              <a:ext uri="{FF2B5EF4-FFF2-40B4-BE49-F238E27FC236}">
                <a16:creationId xmlns:a16="http://schemas.microsoft.com/office/drawing/2014/main" id="{DC795B93-1B52-614E-BDDB-F37FC132ABB3}"/>
              </a:ext>
            </a:extLst>
          </p:cNvPr>
          <p:cNvPicPr>
            <a:picLocks noChangeAspect="1"/>
          </p:cNvPicPr>
          <p:nvPr/>
        </p:nvPicPr>
        <p:blipFill>
          <a:blip r:embed="rId3"/>
          <a:stretch>
            <a:fillRect/>
          </a:stretch>
        </p:blipFill>
        <p:spPr>
          <a:xfrm>
            <a:off x="7670971" y="1106742"/>
            <a:ext cx="4521029" cy="4644516"/>
          </a:xfrm>
          <a:prstGeom prst="rect">
            <a:avLst/>
          </a:prstGeom>
        </p:spPr>
      </p:pic>
      <p:sp>
        <p:nvSpPr>
          <p:cNvPr id="21" name="Google Shape;524;p14">
            <a:extLst>
              <a:ext uri="{FF2B5EF4-FFF2-40B4-BE49-F238E27FC236}">
                <a16:creationId xmlns:a16="http://schemas.microsoft.com/office/drawing/2014/main" id="{00F05E00-0DE0-5842-9FA4-09887759438E}"/>
              </a:ext>
            </a:extLst>
          </p:cNvPr>
          <p:cNvSpPr/>
          <p:nvPr/>
        </p:nvSpPr>
        <p:spPr>
          <a:xfrm>
            <a:off x="5843240" y="279578"/>
            <a:ext cx="3356517" cy="698500"/>
          </a:xfrm>
          <a:prstGeom prst="rect">
            <a:avLst/>
          </a:prstGeom>
          <a:solidFill>
            <a:schemeClr val="accent2">
              <a:lumMod val="75000"/>
            </a:schemeClr>
          </a:solidFill>
          <a:ln>
            <a:solidFill>
              <a:schemeClr val="tx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bg1"/>
                </a:solidFill>
                <a:latin typeface="Times New Roman" panose="02020603050405020304" pitchFamily="18" charset="0"/>
                <a:ea typeface="Abril Fatface"/>
                <a:cs typeface="Times New Roman" panose="02020603050405020304" pitchFamily="18" charset="0"/>
                <a:sym typeface="Abril Fatface"/>
              </a:rPr>
              <a:t>EDA</a:t>
            </a:r>
            <a:endParaRPr sz="2800" b="1" dirty="0">
              <a:solidFill>
                <a:schemeClr val="bg1"/>
              </a:solidFill>
              <a:latin typeface="Times New Roman" panose="02020603050405020304" pitchFamily="18" charset="0"/>
              <a:ea typeface="Abril Fatface"/>
              <a:cs typeface="Times New Roman" panose="02020603050405020304" pitchFamily="18" charset="0"/>
              <a:sym typeface="Abril Fatface"/>
            </a:endParaRPr>
          </a:p>
        </p:txBody>
      </p:sp>
      <p:pic>
        <p:nvPicPr>
          <p:cNvPr id="20" name="Picture 19" descr="Graphical user interface, application, shape&#10;&#10;Description automatically generated">
            <a:extLst>
              <a:ext uri="{FF2B5EF4-FFF2-40B4-BE49-F238E27FC236}">
                <a16:creationId xmlns:a16="http://schemas.microsoft.com/office/drawing/2014/main" id="{4E2ACD27-4535-D546-9351-691EA8024128}"/>
              </a:ext>
            </a:extLst>
          </p:cNvPr>
          <p:cNvPicPr>
            <a:picLocks noChangeAspect="1"/>
          </p:cNvPicPr>
          <p:nvPr/>
        </p:nvPicPr>
        <p:blipFill>
          <a:blip r:embed="rId4"/>
          <a:stretch>
            <a:fillRect/>
          </a:stretch>
        </p:blipFill>
        <p:spPr>
          <a:xfrm>
            <a:off x="3088594" y="1106743"/>
            <a:ext cx="4521029" cy="4644516"/>
          </a:xfrm>
          <a:prstGeom prst="rect">
            <a:avLst/>
          </a:prstGeom>
        </p:spPr>
      </p:pic>
      <p:sp>
        <p:nvSpPr>
          <p:cNvPr id="22" name="Google Shape;524;p14">
            <a:extLst>
              <a:ext uri="{FF2B5EF4-FFF2-40B4-BE49-F238E27FC236}">
                <a16:creationId xmlns:a16="http://schemas.microsoft.com/office/drawing/2014/main" id="{00F05E00-0DE0-5842-9FA4-09887759438E}"/>
              </a:ext>
            </a:extLst>
          </p:cNvPr>
          <p:cNvSpPr/>
          <p:nvPr/>
        </p:nvSpPr>
        <p:spPr>
          <a:xfrm>
            <a:off x="5892401" y="328740"/>
            <a:ext cx="3356517" cy="698500"/>
          </a:xfrm>
          <a:prstGeom prst="rect">
            <a:avLst/>
          </a:prstGeom>
          <a:solidFill>
            <a:schemeClr val="accent2">
              <a:lumMod val="75000"/>
            </a:schemeClr>
          </a:solidFill>
          <a:ln>
            <a:solidFill>
              <a:schemeClr val="tx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bg1"/>
                </a:solidFill>
                <a:latin typeface="Times New Roman" panose="02020603050405020304" pitchFamily="18" charset="0"/>
                <a:ea typeface="Abril Fatface"/>
                <a:cs typeface="Times New Roman" panose="02020603050405020304" pitchFamily="18" charset="0"/>
                <a:sym typeface="Abril Fatface"/>
              </a:rPr>
              <a:t>EDA</a:t>
            </a:r>
            <a:endParaRPr sz="2800" b="1" dirty="0">
              <a:solidFill>
                <a:schemeClr val="bg1"/>
              </a:solidFill>
              <a:latin typeface="Times New Roman" panose="02020603050405020304" pitchFamily="18" charset="0"/>
              <a:ea typeface="Abril Fatface"/>
              <a:cs typeface="Times New Roman" panose="02020603050405020304" pitchFamily="18" charset="0"/>
              <a:sym typeface="Abril Fatface"/>
            </a:endParaRPr>
          </a:p>
        </p:txBody>
      </p:sp>
    </p:spTree>
    <p:extLst>
      <p:ext uri="{BB962C8B-B14F-4D97-AF65-F5344CB8AC3E}">
        <p14:creationId xmlns:p14="http://schemas.microsoft.com/office/powerpoint/2010/main" val="25018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500"/>
                                        <p:tgtEl>
                                          <p:spTgt spid="22"/>
                                        </p:tgtEl>
                                      </p:cBhvr>
                                    </p:animEffect>
                                  </p:childTnLst>
                                </p:cTn>
                              </p:par>
                              <p:par>
                                <p:cTn id="15" presetID="16" presetClass="entr" presetSubtype="21"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p:nvPr/>
        </p:nvSpPr>
        <p:spPr>
          <a:xfrm>
            <a:off x="838201" y="2928616"/>
            <a:ext cx="2480593" cy="923330"/>
          </a:xfrm>
          <a:prstGeom prst="round2SameRect">
            <a:avLst>
              <a:gd name="adj1" fmla="val 16667"/>
              <a:gd name="adj2" fmla="val 0"/>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3">
                  <a:lumMod val="50000"/>
                </a:schemeClr>
              </a:solidFill>
              <a:latin typeface="Times New Roman" panose="02020603050405020304" pitchFamily="18" charset="0"/>
              <a:ea typeface="Calibri"/>
              <a:cs typeface="Times New Roman" panose="02020603050405020304" pitchFamily="18" charset="0"/>
              <a:sym typeface="Calibri"/>
            </a:endParaRPr>
          </a:p>
        </p:txBody>
      </p:sp>
      <p:sp>
        <p:nvSpPr>
          <p:cNvPr id="121" name="Google Shape;121;p4"/>
          <p:cNvSpPr/>
          <p:nvPr/>
        </p:nvSpPr>
        <p:spPr>
          <a:xfrm rot="10800000">
            <a:off x="3516537" y="3851946"/>
            <a:ext cx="2480593" cy="923330"/>
          </a:xfrm>
          <a:prstGeom prst="round2SameRect">
            <a:avLst>
              <a:gd name="adj1" fmla="val 16667"/>
              <a:gd name="adj2" fmla="val 0"/>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2" name="Google Shape;122;p4"/>
          <p:cNvSpPr/>
          <p:nvPr/>
        </p:nvSpPr>
        <p:spPr>
          <a:xfrm>
            <a:off x="6194872" y="2928616"/>
            <a:ext cx="2480593" cy="923330"/>
          </a:xfrm>
          <a:prstGeom prst="round2SameRect">
            <a:avLst>
              <a:gd name="adj1" fmla="val 16667"/>
              <a:gd name="adj2" fmla="val 0"/>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3" name="Google Shape;123;p4"/>
          <p:cNvSpPr/>
          <p:nvPr/>
        </p:nvSpPr>
        <p:spPr>
          <a:xfrm rot="10800000">
            <a:off x="8873208" y="3851946"/>
            <a:ext cx="2480593" cy="923330"/>
          </a:xfrm>
          <a:prstGeom prst="round2SameRect">
            <a:avLst>
              <a:gd name="adj1" fmla="val 16667"/>
              <a:gd name="adj2" fmla="val 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5" name="Google Shape;125;p4"/>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26" name="Google Shape;126;p4"/>
          <p:cNvSpPr txBox="1"/>
          <p:nvPr/>
        </p:nvSpPr>
        <p:spPr>
          <a:xfrm>
            <a:off x="3862165" y="3836558"/>
            <a:ext cx="2078041"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Data Preparation</a:t>
            </a:r>
            <a:endParaRPr dirty="0">
              <a:latin typeface="Times New Roman" panose="02020603050405020304" pitchFamily="18" charset="0"/>
              <a:cs typeface="Times New Roman" panose="02020603050405020304" pitchFamily="18" charset="0"/>
            </a:endParaRPr>
          </a:p>
        </p:txBody>
      </p:sp>
      <p:sp>
        <p:nvSpPr>
          <p:cNvPr id="127" name="Google Shape;127;p4"/>
          <p:cNvSpPr txBox="1"/>
          <p:nvPr/>
        </p:nvSpPr>
        <p:spPr>
          <a:xfrm>
            <a:off x="9054353" y="3836558"/>
            <a:ext cx="2132760" cy="9541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dirty="0">
                <a:solidFill>
                  <a:schemeClr val="lt1"/>
                </a:solidFill>
                <a:latin typeface="Times New Roman" panose="02020603050405020304" pitchFamily="18" charset="0"/>
                <a:ea typeface="Calibri"/>
                <a:cs typeface="Times New Roman" panose="02020603050405020304" pitchFamily="18" charset="0"/>
                <a:sym typeface="Calibri"/>
              </a:rPr>
              <a:t>Interpreting the Results</a:t>
            </a:r>
            <a:endParaRPr sz="2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8" name="Google Shape;128;p4"/>
          <p:cNvSpPr txBox="1"/>
          <p:nvPr/>
        </p:nvSpPr>
        <p:spPr>
          <a:xfrm>
            <a:off x="1181195" y="3128671"/>
            <a:ext cx="2087119"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Data Source</a:t>
            </a:r>
            <a:endParaRPr sz="2800" b="1"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9" name="Google Shape;129;p4"/>
          <p:cNvSpPr txBox="1"/>
          <p:nvPr/>
        </p:nvSpPr>
        <p:spPr>
          <a:xfrm>
            <a:off x="6540501" y="3128671"/>
            <a:ext cx="17560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dirty="0">
                <a:solidFill>
                  <a:schemeClr val="lt1"/>
                </a:solidFill>
                <a:latin typeface="Times New Roman" panose="02020603050405020304" pitchFamily="18" charset="0"/>
                <a:ea typeface="Calibri"/>
                <a:cs typeface="Times New Roman" panose="02020603050405020304" pitchFamily="18" charset="0"/>
                <a:sym typeface="Calibri"/>
              </a:rPr>
              <a:t>Modeling</a:t>
            </a:r>
            <a:endParaRPr sz="2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30" name="Google Shape;130;p4"/>
          <p:cNvSpPr/>
          <p:nvPr/>
        </p:nvSpPr>
        <p:spPr>
          <a:xfrm>
            <a:off x="838201" y="4009683"/>
            <a:ext cx="2480594" cy="492443"/>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Times New Roman" panose="02020603050405020304" pitchFamily="18" charset="0"/>
                <a:ea typeface="Quattrocento Sans"/>
                <a:cs typeface="Times New Roman" panose="02020603050405020304" pitchFamily="18" charset="0"/>
                <a:sym typeface="Quattrocento Sans"/>
              </a:rPr>
              <a:t>Data Sources</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Times New Roman" panose="02020603050405020304" pitchFamily="18" charset="0"/>
                <a:ea typeface="Quattrocento Sans"/>
                <a:cs typeface="Times New Roman" panose="02020603050405020304" pitchFamily="18" charset="0"/>
                <a:sym typeface="Quattrocento Sans"/>
              </a:rPr>
              <a:t>Dataset Description</a:t>
            </a:r>
            <a:endParaRPr dirty="0">
              <a:latin typeface="Times New Roman" panose="02020603050405020304" pitchFamily="18" charset="0"/>
              <a:cs typeface="Times New Roman" panose="02020603050405020304" pitchFamily="18" charset="0"/>
            </a:endParaRPr>
          </a:p>
        </p:txBody>
      </p:sp>
      <p:sp>
        <p:nvSpPr>
          <p:cNvPr id="131" name="Google Shape;131;p4"/>
          <p:cNvSpPr/>
          <p:nvPr/>
        </p:nvSpPr>
        <p:spPr>
          <a:xfrm>
            <a:off x="6285445" y="4009683"/>
            <a:ext cx="2390020" cy="55399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Technique/solution</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Inputs/output </a:t>
            </a:r>
            <a:endParaRPr>
              <a:latin typeface="Times New Roman" panose="02020603050405020304" pitchFamily="18" charset="0"/>
              <a:cs typeface="Times New Roman" panose="02020603050405020304" pitchFamily="18" charset="0"/>
            </a:endParaRPr>
          </a:p>
        </p:txBody>
      </p:sp>
      <p:sp>
        <p:nvSpPr>
          <p:cNvPr id="132" name="Google Shape;132;p4"/>
          <p:cNvSpPr/>
          <p:nvPr/>
        </p:nvSpPr>
        <p:spPr>
          <a:xfrm>
            <a:off x="3573459" y="2561756"/>
            <a:ext cx="2480594" cy="1107996"/>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Cleaning</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Validation</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Visualization</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partition</a:t>
            </a:r>
            <a:endParaRPr dirty="0">
              <a:latin typeface="Times New Roman" panose="02020603050405020304" pitchFamily="18" charset="0"/>
              <a:cs typeface="Times New Roman" panose="02020603050405020304" pitchFamily="18" charset="0"/>
            </a:endParaRPr>
          </a:p>
        </p:txBody>
      </p:sp>
      <p:sp>
        <p:nvSpPr>
          <p:cNvPr id="133" name="Google Shape;133;p4"/>
          <p:cNvSpPr/>
          <p:nvPr/>
        </p:nvSpPr>
        <p:spPr>
          <a:xfrm>
            <a:off x="9021094" y="2762240"/>
            <a:ext cx="2225927" cy="830997"/>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Evaluation</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Recommendations</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Future Work</a:t>
            </a:r>
            <a:endParaRPr>
              <a:latin typeface="Times New Roman" panose="02020603050405020304" pitchFamily="18" charset="0"/>
              <a:cs typeface="Times New Roman" panose="02020603050405020304" pitchFamily="18" charset="0"/>
            </a:endParaRPr>
          </a:p>
        </p:txBody>
      </p:sp>
      <p:sp>
        <p:nvSpPr>
          <p:cNvPr id="134" name="Google Shape;134;p4"/>
          <p:cNvSpPr/>
          <p:nvPr/>
        </p:nvSpPr>
        <p:spPr>
          <a:xfrm>
            <a:off x="1707022" y="1905105"/>
            <a:ext cx="742950" cy="742950"/>
          </a:xfrm>
          <a:prstGeom prst="ellipse">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1</a:t>
            </a:r>
            <a:endParaRPr dirty="0">
              <a:latin typeface="Times New Roman" panose="02020603050405020304" pitchFamily="18" charset="0"/>
              <a:cs typeface="Times New Roman" panose="02020603050405020304" pitchFamily="18" charset="0"/>
            </a:endParaRPr>
          </a:p>
        </p:txBody>
      </p:sp>
      <p:sp>
        <p:nvSpPr>
          <p:cNvPr id="135" name="Google Shape;135;p4"/>
          <p:cNvSpPr/>
          <p:nvPr/>
        </p:nvSpPr>
        <p:spPr>
          <a:xfrm>
            <a:off x="7063692" y="1905105"/>
            <a:ext cx="742950" cy="742950"/>
          </a:xfrm>
          <a:prstGeom prst="ellipse">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3</a:t>
            </a:r>
            <a:endParaRPr dirty="0">
              <a:latin typeface="Times New Roman" panose="02020603050405020304" pitchFamily="18" charset="0"/>
              <a:cs typeface="Times New Roman" panose="02020603050405020304" pitchFamily="18" charset="0"/>
            </a:endParaRPr>
          </a:p>
        </p:txBody>
      </p:sp>
      <p:sp>
        <p:nvSpPr>
          <p:cNvPr id="136" name="Google Shape;136;p4"/>
          <p:cNvSpPr/>
          <p:nvPr/>
        </p:nvSpPr>
        <p:spPr>
          <a:xfrm>
            <a:off x="4385358" y="5052276"/>
            <a:ext cx="742950" cy="742950"/>
          </a:xfrm>
          <a:prstGeom prst="ellipse">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2</a:t>
            </a:r>
            <a:endParaRPr dirty="0">
              <a:latin typeface="Times New Roman" panose="02020603050405020304" pitchFamily="18" charset="0"/>
              <a:cs typeface="Times New Roman" panose="02020603050405020304" pitchFamily="18" charset="0"/>
            </a:endParaRPr>
          </a:p>
        </p:txBody>
      </p:sp>
      <p:sp>
        <p:nvSpPr>
          <p:cNvPr id="137" name="Google Shape;137;p4"/>
          <p:cNvSpPr/>
          <p:nvPr/>
        </p:nvSpPr>
        <p:spPr>
          <a:xfrm>
            <a:off x="9742029" y="5052276"/>
            <a:ext cx="742950" cy="74295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panose="02020603050405020304" pitchFamily="18" charset="0"/>
                <a:ea typeface="Calibri"/>
                <a:cs typeface="Times New Roman" panose="02020603050405020304" pitchFamily="18" charset="0"/>
                <a:sym typeface="Calibri"/>
              </a:rPr>
              <a:t>4</a:t>
            </a:r>
            <a:endParaRPr>
              <a:latin typeface="Times New Roman" panose="02020603050405020304" pitchFamily="18" charset="0"/>
              <a:cs typeface="Times New Roman" panose="02020603050405020304" pitchFamily="18" charset="0"/>
            </a:endParaRPr>
          </a:p>
        </p:txBody>
      </p:sp>
      <p:grpSp>
        <p:nvGrpSpPr>
          <p:cNvPr id="138" name="Google Shape;138;p4"/>
          <p:cNvGrpSpPr/>
          <p:nvPr/>
        </p:nvGrpSpPr>
        <p:grpSpPr>
          <a:xfrm>
            <a:off x="660696" y="3400067"/>
            <a:ext cx="643467" cy="643467"/>
            <a:chOff x="5452533" y="822854"/>
            <a:chExt cx="643467" cy="643467"/>
          </a:xfrm>
        </p:grpSpPr>
        <p:sp>
          <p:nvSpPr>
            <p:cNvPr id="139" name="Google Shape;139;p4"/>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40" name="Google Shape;140;p4"/>
            <p:cNvGrpSpPr/>
            <p:nvPr/>
          </p:nvGrpSpPr>
          <p:grpSpPr>
            <a:xfrm>
              <a:off x="5631916" y="1001580"/>
              <a:ext cx="284701" cy="286014"/>
              <a:chOff x="7005638" y="3978275"/>
              <a:chExt cx="344488" cy="346076"/>
            </a:xfrm>
          </p:grpSpPr>
          <p:cxnSp>
            <p:nvCxnSpPr>
              <p:cNvPr id="141" name="Google Shape;141;p4"/>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142" name="Google Shape;142;p4"/>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143" name="Google Shape;143;p4"/>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44" name="Google Shape;144;p4"/>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145" name="Google Shape;145;p4"/>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46" name="Google Shape;146;p4"/>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147" name="Google Shape;147;p4"/>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48" name="Google Shape;148;p4"/>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grpSp>
        <p:nvGrpSpPr>
          <p:cNvPr id="149" name="Google Shape;149;p4"/>
          <p:cNvGrpSpPr/>
          <p:nvPr/>
        </p:nvGrpSpPr>
        <p:grpSpPr>
          <a:xfrm>
            <a:off x="3394732" y="3711618"/>
            <a:ext cx="643467" cy="643467"/>
            <a:chOff x="5452533" y="2295736"/>
            <a:chExt cx="643467" cy="643467"/>
          </a:xfrm>
        </p:grpSpPr>
        <p:sp>
          <p:nvSpPr>
            <p:cNvPr id="150" name="Google Shape;150;p4"/>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51" name="Google Shape;151;p4"/>
            <p:cNvGrpSpPr/>
            <p:nvPr/>
          </p:nvGrpSpPr>
          <p:grpSpPr>
            <a:xfrm>
              <a:off x="5631260" y="2493487"/>
              <a:ext cx="286013" cy="247965"/>
              <a:chOff x="7726363" y="3648076"/>
              <a:chExt cx="346075" cy="300038"/>
            </a:xfrm>
          </p:grpSpPr>
          <p:sp>
            <p:nvSpPr>
              <p:cNvPr id="152" name="Google Shape;152;p4"/>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3" name="Google Shape;153;p4"/>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154" name="Google Shape;154;p4"/>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155" name="Google Shape;155;p4"/>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6" name="Google Shape;156;p4"/>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157" name="Google Shape;157;p4"/>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8" name="Google Shape;158;p4"/>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9" name="Google Shape;159;p4"/>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160" name="Google Shape;160;p4"/>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161" name="Google Shape;161;p4"/>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162" name="Google Shape;162;p4"/>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163" name="Google Shape;163;p4"/>
          <p:cNvGrpSpPr/>
          <p:nvPr/>
        </p:nvGrpSpPr>
        <p:grpSpPr>
          <a:xfrm>
            <a:off x="8244267" y="2708048"/>
            <a:ext cx="643467" cy="643467"/>
            <a:chOff x="5452533" y="3768618"/>
            <a:chExt cx="643467" cy="643467"/>
          </a:xfrm>
        </p:grpSpPr>
        <p:sp>
          <p:nvSpPr>
            <p:cNvPr id="164" name="Google Shape;164;p4"/>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65" name="Google Shape;165;p4"/>
            <p:cNvGrpSpPr/>
            <p:nvPr/>
          </p:nvGrpSpPr>
          <p:grpSpPr>
            <a:xfrm>
              <a:off x="5631260" y="3947345"/>
              <a:ext cx="286013" cy="286013"/>
              <a:chOff x="8447088" y="3255963"/>
              <a:chExt cx="346075" cy="346075"/>
            </a:xfrm>
          </p:grpSpPr>
          <p:sp>
            <p:nvSpPr>
              <p:cNvPr id="166" name="Google Shape;166;p4"/>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4"/>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68" name="Google Shape;168;p4"/>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grpSp>
        <p:nvGrpSpPr>
          <p:cNvPr id="169" name="Google Shape;169;p4"/>
          <p:cNvGrpSpPr/>
          <p:nvPr/>
        </p:nvGrpSpPr>
        <p:grpSpPr>
          <a:xfrm>
            <a:off x="10859825" y="4024169"/>
            <a:ext cx="794867" cy="724178"/>
            <a:chOff x="5387669" y="5200806"/>
            <a:chExt cx="872864" cy="724178"/>
          </a:xfrm>
        </p:grpSpPr>
        <p:sp>
          <p:nvSpPr>
            <p:cNvPr id="170" name="Google Shape;170;p4"/>
            <p:cNvSpPr/>
            <p:nvPr/>
          </p:nvSpPr>
          <p:spPr>
            <a:xfrm>
              <a:off x="5387669" y="5200806"/>
              <a:ext cx="872864" cy="72417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71" name="Google Shape;171;p4"/>
            <p:cNvGrpSpPr/>
            <p:nvPr/>
          </p:nvGrpSpPr>
          <p:grpSpPr>
            <a:xfrm>
              <a:off x="5631554" y="5365711"/>
              <a:ext cx="306753" cy="340536"/>
              <a:chOff x="6282098" y="4994979"/>
              <a:chExt cx="371171" cy="412047"/>
            </a:xfrm>
          </p:grpSpPr>
          <p:sp>
            <p:nvSpPr>
              <p:cNvPr id="172" name="Google Shape;172;p4"/>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73" name="Google Shape;173;p4"/>
              <p:cNvCxnSpPr/>
              <p:nvPr/>
            </p:nvCxnSpPr>
            <p:spPr>
              <a:xfrm>
                <a:off x="6434138" y="5167313"/>
                <a:ext cx="60325" cy="0"/>
              </a:xfrm>
              <a:prstGeom prst="straightConnector1">
                <a:avLst/>
              </a:prstGeom>
              <a:noFill/>
              <a:ln w="12700" cap="rnd" cmpd="sng">
                <a:solidFill>
                  <a:schemeClr val="accent2"/>
                </a:solidFill>
                <a:prstDash val="solid"/>
                <a:round/>
                <a:headEnd type="none" w="med" len="med"/>
                <a:tailEnd type="none" w="med" len="med"/>
              </a:ln>
            </p:spPr>
          </p:cxnSp>
          <p:cxnSp>
            <p:nvCxnSpPr>
              <p:cNvPr id="174" name="Google Shape;174;p4"/>
              <p:cNvCxnSpPr/>
              <p:nvPr/>
            </p:nvCxnSpPr>
            <p:spPr>
              <a:xfrm>
                <a:off x="6403975" y="5197476"/>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75" name="Google Shape;175;p4"/>
              <p:cNvCxnSpPr/>
              <p:nvPr/>
            </p:nvCxnSpPr>
            <p:spPr>
              <a:xfrm>
                <a:off x="6403975" y="5227638"/>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76" name="Google Shape;176;p4"/>
              <p:cNvCxnSpPr/>
              <p:nvPr/>
            </p:nvCxnSpPr>
            <p:spPr>
              <a:xfrm>
                <a:off x="6403975" y="5257801"/>
                <a:ext cx="90488" cy="0"/>
              </a:xfrm>
              <a:prstGeom prst="straightConnector1">
                <a:avLst/>
              </a:prstGeom>
              <a:noFill/>
              <a:ln w="12700" cap="rnd" cmpd="sng">
                <a:solidFill>
                  <a:schemeClr val="accent2"/>
                </a:solidFill>
                <a:prstDash val="solid"/>
                <a:round/>
                <a:headEnd type="none" w="med" len="med"/>
                <a:tailEnd type="none" w="med" len="med"/>
              </a:ln>
            </p:spPr>
          </p:cxnSp>
          <p:sp>
            <p:nvSpPr>
              <p:cNvPr id="177" name="Google Shape;177;p4"/>
              <p:cNvSpPr/>
              <p:nvPr/>
            </p:nvSpPr>
            <p:spPr>
              <a:xfrm>
                <a:off x="6282098" y="4994979"/>
                <a:ext cx="371171" cy="412047"/>
              </a:xfrm>
              <a:prstGeom prst="rect">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 name="Rectangle 1">
            <a:extLst>
              <a:ext uri="{FF2B5EF4-FFF2-40B4-BE49-F238E27FC236}">
                <a16:creationId xmlns:a16="http://schemas.microsoft.com/office/drawing/2014/main" id="{8EA227FA-E3E6-3F47-85AD-63ADD851C9F8}"/>
              </a:ext>
            </a:extLst>
          </p:cNvPr>
          <p:cNvSpPr/>
          <p:nvPr/>
        </p:nvSpPr>
        <p:spPr>
          <a:xfrm>
            <a:off x="715196" y="203101"/>
            <a:ext cx="10959352" cy="1191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Times New Roman" panose="02020603050405020304" pitchFamily="18" charset="0"/>
                <a:cs typeface="Times New Roman" panose="02020603050405020304" pitchFamily="18" charset="0"/>
              </a:rPr>
              <a:t>Project Flow</a:t>
            </a:r>
          </a:p>
        </p:txBody>
      </p:sp>
      <p:sp>
        <p:nvSpPr>
          <p:cNvPr id="60" name="Google Shape;359;p9">
            <a:extLst>
              <a:ext uri="{FF2B5EF4-FFF2-40B4-BE49-F238E27FC236}">
                <a16:creationId xmlns:a16="http://schemas.microsoft.com/office/drawing/2014/main" id="{FE682CC5-FF9C-B041-B799-7AE0295573AB}"/>
              </a:ext>
            </a:extLst>
          </p:cNvPr>
          <p:cNvSpPr/>
          <p:nvPr/>
        </p:nvSpPr>
        <p:spPr>
          <a:xfrm>
            <a:off x="715195" y="1419725"/>
            <a:ext cx="5287155" cy="4375500"/>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358;p9">
            <a:extLst>
              <a:ext uri="{FF2B5EF4-FFF2-40B4-BE49-F238E27FC236}">
                <a16:creationId xmlns:a16="http://schemas.microsoft.com/office/drawing/2014/main" id="{B7F29633-E502-2346-86F4-E3DC52010701}"/>
              </a:ext>
            </a:extLst>
          </p:cNvPr>
          <p:cNvSpPr/>
          <p:nvPr/>
        </p:nvSpPr>
        <p:spPr>
          <a:xfrm>
            <a:off x="8835425" y="1419726"/>
            <a:ext cx="2819266" cy="4375499"/>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357;p9">
            <a:extLst>
              <a:ext uri="{FF2B5EF4-FFF2-40B4-BE49-F238E27FC236}">
                <a16:creationId xmlns:a16="http://schemas.microsoft.com/office/drawing/2014/main" id="{35CA5462-F7C5-644F-8119-559FB4E19703}"/>
              </a:ext>
            </a:extLst>
          </p:cNvPr>
          <p:cNvSpPr/>
          <p:nvPr/>
        </p:nvSpPr>
        <p:spPr>
          <a:xfrm>
            <a:off x="6061991" y="1405487"/>
            <a:ext cx="2768909" cy="4375500"/>
          </a:xfrm>
          <a:prstGeom prst="rect">
            <a:avLst/>
          </a:prstGeom>
          <a:noFill/>
          <a:ln w="41275" cap="flat" cmpd="thickThin">
            <a:solidFill>
              <a:schemeClr val="accent1">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8561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4"/>
          <p:cNvSpPr/>
          <p:nvPr/>
        </p:nvSpPr>
        <p:spPr>
          <a:xfrm>
            <a:off x="0" y="-80962"/>
            <a:ext cx="2110732" cy="7197957"/>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24"/>
          <p:cNvSpPr txBox="1">
            <a:spLocks noGrp="1"/>
          </p:cNvSpPr>
          <p:nvPr>
            <p:ph type="body" idx="1"/>
          </p:nvPr>
        </p:nvSpPr>
        <p:spPr>
          <a:xfrm>
            <a:off x="0" y="2832101"/>
            <a:ext cx="2032000" cy="13490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Target variable</a:t>
            </a:r>
            <a:endParaRPr sz="2400"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Predictors</a:t>
            </a: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Models</a:t>
            </a:r>
            <a:endParaRPr sz="2400" i="1" dirty="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730" name="Google Shape;730;p24"/>
          <p:cNvGrpSpPr/>
          <p:nvPr/>
        </p:nvGrpSpPr>
        <p:grpSpPr>
          <a:xfrm>
            <a:off x="66675" y="2073933"/>
            <a:ext cx="403226" cy="405083"/>
            <a:chOff x="4841875" y="3978275"/>
            <a:chExt cx="344488" cy="346075"/>
          </a:xfrm>
        </p:grpSpPr>
        <p:sp>
          <p:nvSpPr>
            <p:cNvPr id="731" name="Google Shape;731;p24"/>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32" name="Google Shape;732;p24"/>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3" name="Google Shape;733;p24"/>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4" name="Google Shape;734;p24"/>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5" name="Google Shape;735;p24"/>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6" name="Google Shape;736;p24"/>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7" name="Google Shape;737;p24"/>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8" name="Google Shape;738;p24"/>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739" name="Google Shape;739;p24"/>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40" name="Google Shape;740;p24"/>
          <p:cNvCxnSpPr/>
          <p:nvPr/>
        </p:nvCxnSpPr>
        <p:spPr>
          <a:xfrm>
            <a:off x="66675" y="5312704"/>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741" name="Google Shape;741;p24"/>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15</a:t>
            </a:fld>
            <a:endParaRPr/>
          </a:p>
        </p:txBody>
      </p:sp>
      <p:sp>
        <p:nvSpPr>
          <p:cNvPr id="744" name="Google Shape;744;p24"/>
          <p:cNvSpPr/>
          <p:nvPr/>
        </p:nvSpPr>
        <p:spPr>
          <a:xfrm>
            <a:off x="2255520" y="2860173"/>
            <a:ext cx="9475726" cy="666608"/>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lvl="0"/>
            <a:r>
              <a:rPr lang="en-US" sz="2400" b="1" dirty="0">
                <a:solidFill>
                  <a:schemeClr val="lt1"/>
                </a:solidFill>
                <a:latin typeface="Calibri"/>
                <a:ea typeface="Calibri"/>
                <a:cs typeface="Calibri"/>
                <a:sym typeface="Calibri"/>
              </a:rPr>
              <a:t>Random Forest</a:t>
            </a:r>
            <a:endParaRPr sz="1100" dirty="0"/>
          </a:p>
        </p:txBody>
      </p:sp>
      <p:sp>
        <p:nvSpPr>
          <p:cNvPr id="745" name="Google Shape;745;p24"/>
          <p:cNvSpPr/>
          <p:nvPr/>
        </p:nvSpPr>
        <p:spPr>
          <a:xfrm>
            <a:off x="2255520" y="3847871"/>
            <a:ext cx="9475726" cy="666608"/>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lvl="0"/>
            <a:r>
              <a:rPr lang="en-US" sz="2400" b="1" dirty="0" err="1">
                <a:solidFill>
                  <a:schemeClr val="lt1"/>
                </a:solidFill>
                <a:latin typeface="Calibri"/>
                <a:ea typeface="Calibri"/>
                <a:cs typeface="Calibri"/>
                <a:sym typeface="Calibri"/>
              </a:rPr>
              <a:t>KNeighborsClassifier</a:t>
            </a:r>
            <a:endParaRPr sz="1100" dirty="0"/>
          </a:p>
        </p:txBody>
      </p:sp>
      <p:sp>
        <p:nvSpPr>
          <p:cNvPr id="746" name="Google Shape;746;p24"/>
          <p:cNvSpPr txBox="1"/>
          <p:nvPr/>
        </p:nvSpPr>
        <p:spPr>
          <a:xfrm>
            <a:off x="2110732" y="493405"/>
            <a:ext cx="9899298"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u="sng" dirty="0">
                <a:solidFill>
                  <a:schemeClr val="dk1"/>
                </a:solidFill>
                <a:latin typeface="Calibri" panose="020F0502020204030204" pitchFamily="34" charset="0"/>
                <a:ea typeface="Calibri"/>
                <a:cs typeface="Calibri" panose="020F0502020204030204" pitchFamily="34" charset="0"/>
                <a:sym typeface="Calibri"/>
              </a:rPr>
              <a:t>Target Variable</a:t>
            </a:r>
            <a:r>
              <a:rPr lang="en-US" sz="2000" dirty="0">
                <a:solidFill>
                  <a:schemeClr val="dk1"/>
                </a:solidFill>
                <a:latin typeface="Calibri" panose="020F0502020204030204" pitchFamily="34" charset="0"/>
                <a:ea typeface="Calibri"/>
                <a:cs typeface="Calibri" panose="020F0502020204030204" pitchFamily="34" charset="0"/>
                <a:sym typeface="Calibri"/>
              </a:rPr>
              <a:t>: Personal Loan</a:t>
            </a:r>
            <a:endParaRPr sz="2000" dirty="0">
              <a:latin typeface="Calibri" panose="020F0502020204030204" pitchFamily="34" charset="0"/>
              <a:cs typeface="Calibri" panose="020F0502020204030204" pitchFamily="34" charset="0"/>
            </a:endParaRPr>
          </a:p>
          <a:p>
            <a:pPr lvl="0"/>
            <a:r>
              <a:rPr lang="en-US" sz="2000" i="1" u="sng" dirty="0">
                <a:solidFill>
                  <a:schemeClr val="dk1"/>
                </a:solidFill>
                <a:latin typeface="Calibri" panose="020F0502020204030204" pitchFamily="34" charset="0"/>
                <a:ea typeface="Calibri"/>
                <a:cs typeface="Calibri" panose="020F0502020204030204" pitchFamily="34" charset="0"/>
                <a:sym typeface="Calibri"/>
              </a:rPr>
              <a:t>Predictors</a:t>
            </a:r>
            <a:r>
              <a:rPr lang="en-US" sz="2000" dirty="0">
                <a:solidFill>
                  <a:schemeClr val="dk1"/>
                </a:solidFill>
                <a:latin typeface="Calibri" panose="020F0502020204030204" pitchFamily="34" charset="0"/>
                <a:ea typeface="Calibri"/>
                <a:cs typeface="Calibri" panose="020F0502020204030204" pitchFamily="34" charset="0"/>
                <a:sym typeface="Calibri"/>
              </a:rPr>
              <a:t>: ID, Age, Experience, Income, ZIP Code, Family, CC Avg, Education, Mortgage, Securities account, CD Account, Online, Credit card.</a:t>
            </a:r>
            <a:endParaRPr lang="en-US" dirty="0"/>
          </a:p>
        </p:txBody>
      </p:sp>
      <p:sp>
        <p:nvSpPr>
          <p:cNvPr id="22" name="Google Shape;544;p15"/>
          <p:cNvSpPr txBox="1"/>
          <p:nvPr/>
        </p:nvSpPr>
        <p:spPr>
          <a:xfrm>
            <a:off x="0" y="-80962"/>
            <a:ext cx="2171699" cy="155892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400"/>
            </a:pPr>
            <a:r>
              <a:rPr lang="en-US" sz="2400" b="1" dirty="0">
                <a:solidFill>
                  <a:schemeClr val="lt1"/>
                </a:solidFill>
                <a:latin typeface="Georgia"/>
                <a:ea typeface="Georgia"/>
                <a:cs typeface="Georgia"/>
                <a:sym typeface="Georgia"/>
              </a:rPr>
              <a:t>Model Algorithms</a:t>
            </a:r>
            <a:endParaRPr lang="en-US" sz="2400" dirty="0"/>
          </a:p>
        </p:txBody>
      </p:sp>
      <p:sp>
        <p:nvSpPr>
          <p:cNvPr id="26" name="Google Shape;743;p24">
            <a:extLst>
              <a:ext uri="{FF2B5EF4-FFF2-40B4-BE49-F238E27FC236}">
                <a16:creationId xmlns:a16="http://schemas.microsoft.com/office/drawing/2014/main" id="{31FD002C-D507-2546-9980-C82FD8CC157B}"/>
              </a:ext>
            </a:extLst>
          </p:cNvPr>
          <p:cNvSpPr/>
          <p:nvPr/>
        </p:nvSpPr>
        <p:spPr>
          <a:xfrm>
            <a:off x="2255520" y="1969669"/>
            <a:ext cx="9475726" cy="666608"/>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lvl="0"/>
            <a:r>
              <a:rPr lang="en-US" sz="2400" b="1" dirty="0">
                <a:solidFill>
                  <a:schemeClr val="lt1"/>
                </a:solidFill>
                <a:latin typeface="Calibri"/>
                <a:ea typeface="Calibri"/>
                <a:cs typeface="Calibri"/>
                <a:sym typeface="Calibri"/>
              </a:rPr>
              <a:t>Logistic Regression</a:t>
            </a:r>
            <a:endParaRPr sz="1100" dirty="0"/>
          </a:p>
        </p:txBody>
      </p:sp>
      <p:sp>
        <p:nvSpPr>
          <p:cNvPr id="29" name="Google Shape;743;p24">
            <a:extLst>
              <a:ext uri="{FF2B5EF4-FFF2-40B4-BE49-F238E27FC236}">
                <a16:creationId xmlns:a16="http://schemas.microsoft.com/office/drawing/2014/main" id="{6EFBCA80-4F29-8449-9911-F1D42E79BFE5}"/>
              </a:ext>
            </a:extLst>
          </p:cNvPr>
          <p:cNvSpPr/>
          <p:nvPr/>
        </p:nvSpPr>
        <p:spPr>
          <a:xfrm>
            <a:off x="2255520" y="4797741"/>
            <a:ext cx="9475726" cy="666608"/>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lvl="0"/>
            <a:r>
              <a:rPr lang="en-US" sz="2400" b="1" dirty="0">
                <a:solidFill>
                  <a:schemeClr val="lt1"/>
                </a:solidFill>
                <a:latin typeface="Calibri"/>
                <a:ea typeface="Calibri"/>
                <a:cs typeface="Calibri"/>
                <a:sym typeface="Calibri"/>
              </a:rPr>
              <a:t>Neural Networks</a:t>
            </a:r>
            <a:endParaRPr sz="1100" dirty="0"/>
          </a:p>
        </p:txBody>
      </p:sp>
      <p:sp>
        <p:nvSpPr>
          <p:cNvPr id="30" name="Google Shape;743;p24">
            <a:extLst>
              <a:ext uri="{FF2B5EF4-FFF2-40B4-BE49-F238E27FC236}">
                <a16:creationId xmlns:a16="http://schemas.microsoft.com/office/drawing/2014/main" id="{349788AF-3CB1-C641-AAEE-1FF61E76F20A}"/>
              </a:ext>
            </a:extLst>
          </p:cNvPr>
          <p:cNvSpPr/>
          <p:nvPr/>
        </p:nvSpPr>
        <p:spPr>
          <a:xfrm>
            <a:off x="2255520" y="5736164"/>
            <a:ext cx="9475726" cy="666608"/>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lvl="0"/>
            <a:r>
              <a:rPr lang="en-US" sz="2400" b="1" dirty="0">
                <a:solidFill>
                  <a:schemeClr val="lt1"/>
                </a:solidFill>
                <a:latin typeface="Calibri"/>
                <a:ea typeface="Calibri"/>
                <a:cs typeface="Calibri"/>
                <a:sym typeface="Calibri"/>
              </a:rPr>
              <a:t>Ensemble Voting &amp; Weighted Average</a:t>
            </a:r>
            <a:endParaRPr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6"/>
                                        </p:tgtEl>
                                        <p:attrNameLst>
                                          <p:attrName>style.visibility</p:attrName>
                                        </p:attrNameLst>
                                      </p:cBhvr>
                                      <p:to>
                                        <p:strVal val="visible"/>
                                      </p:to>
                                    </p:set>
                                    <p:animEffect transition="in" filter="fade">
                                      <p:cBhvr>
                                        <p:cTn id="7" dur="1000"/>
                                        <p:tgtEl>
                                          <p:spTgt spid="746"/>
                                        </p:tgtEl>
                                      </p:cBhvr>
                                    </p:animEffect>
                                    <p:anim calcmode="lin" valueType="num">
                                      <p:cBhvr>
                                        <p:cTn id="8" dur="1000" fill="hold"/>
                                        <p:tgtEl>
                                          <p:spTgt spid="746"/>
                                        </p:tgtEl>
                                        <p:attrNameLst>
                                          <p:attrName>ppt_x</p:attrName>
                                        </p:attrNameLst>
                                      </p:cBhvr>
                                      <p:tavLst>
                                        <p:tav tm="0">
                                          <p:val>
                                            <p:strVal val="#ppt_x"/>
                                          </p:val>
                                        </p:tav>
                                        <p:tav tm="100000">
                                          <p:val>
                                            <p:strVal val="#ppt_x"/>
                                          </p:val>
                                        </p:tav>
                                      </p:tavLst>
                                    </p:anim>
                                    <p:anim calcmode="lin" valueType="num">
                                      <p:cBhvr>
                                        <p:cTn id="9" dur="1000" fill="hold"/>
                                        <p:tgtEl>
                                          <p:spTgt spid="7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44"/>
                                        </p:tgtEl>
                                        <p:attrNameLst>
                                          <p:attrName>style.visibility</p:attrName>
                                        </p:attrNameLst>
                                      </p:cBhvr>
                                      <p:to>
                                        <p:strVal val="visible"/>
                                      </p:to>
                                    </p:set>
                                    <p:animEffect transition="in" filter="barn(inVertical)">
                                      <p:cBhvr>
                                        <p:cTn id="14" dur="500"/>
                                        <p:tgtEl>
                                          <p:spTgt spid="74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745"/>
                                        </p:tgtEl>
                                        <p:attrNameLst>
                                          <p:attrName>style.visibility</p:attrName>
                                        </p:attrNameLst>
                                      </p:cBhvr>
                                      <p:to>
                                        <p:strVal val="visible"/>
                                      </p:to>
                                    </p:set>
                                    <p:animEffect transition="in" filter="barn(inVertical)">
                                      <p:cBhvr>
                                        <p:cTn id="19" dur="500"/>
                                        <p:tgtEl>
                                          <p:spTgt spid="74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inVertical)">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inVertical)">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arn(inVertical)">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p:bldP spid="745" grpId="0" animBg="1"/>
      <p:bldP spid="746" grpId="0"/>
      <p:bldP spid="26" grpId="0" animBg="1"/>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9" name="Google Shape;729;p24"/>
          <p:cNvSpPr txBox="1">
            <a:spLocks noGrp="1"/>
          </p:cNvSpPr>
          <p:nvPr>
            <p:ph type="body" idx="1"/>
          </p:nvPr>
        </p:nvSpPr>
        <p:spPr>
          <a:xfrm>
            <a:off x="0" y="2832101"/>
            <a:ext cx="2032000" cy="13490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Target variable</a:t>
            </a:r>
            <a:endParaRPr sz="2400"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Predictors</a:t>
            </a: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Models</a:t>
            </a:r>
            <a:endParaRPr sz="2400" i="1" dirty="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730" name="Google Shape;730;p24"/>
          <p:cNvGrpSpPr/>
          <p:nvPr/>
        </p:nvGrpSpPr>
        <p:grpSpPr>
          <a:xfrm>
            <a:off x="66675" y="2073933"/>
            <a:ext cx="403226" cy="405083"/>
            <a:chOff x="4841875" y="3978275"/>
            <a:chExt cx="344488" cy="346075"/>
          </a:xfrm>
        </p:grpSpPr>
        <p:sp>
          <p:nvSpPr>
            <p:cNvPr id="731" name="Google Shape;731;p24"/>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32" name="Google Shape;732;p24"/>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3" name="Google Shape;733;p24"/>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4" name="Google Shape;734;p24"/>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5" name="Google Shape;735;p24"/>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6" name="Google Shape;736;p24"/>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7" name="Google Shape;737;p24"/>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8" name="Google Shape;738;p24"/>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739" name="Google Shape;739;p24"/>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40" name="Google Shape;740;p24"/>
          <p:cNvCxnSpPr/>
          <p:nvPr/>
        </p:nvCxnSpPr>
        <p:spPr>
          <a:xfrm>
            <a:off x="66675" y="5312704"/>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741" name="Google Shape;741;p24"/>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16</a:t>
            </a:fld>
            <a:endParaRPr/>
          </a:p>
        </p:txBody>
      </p:sp>
      <p:sp>
        <p:nvSpPr>
          <p:cNvPr id="23" name="Google Shape;728;p24"/>
          <p:cNvSpPr/>
          <p:nvPr/>
        </p:nvSpPr>
        <p:spPr>
          <a:xfrm>
            <a:off x="-69850" y="1"/>
            <a:ext cx="2208184" cy="7170234"/>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544;p15"/>
          <p:cNvSpPr txBox="1"/>
          <p:nvPr/>
        </p:nvSpPr>
        <p:spPr>
          <a:xfrm>
            <a:off x="-53013" y="2707454"/>
            <a:ext cx="2244129" cy="1349074"/>
          </a:xfrm>
          <a:prstGeom prst="rect">
            <a:avLst/>
          </a:prstGeom>
          <a:noFill/>
          <a:ln>
            <a:noFill/>
          </a:ln>
        </p:spPr>
        <p:txBody>
          <a:bodyPr spcFirstLastPara="1" wrap="square" lIns="91425" tIns="45700" rIns="91425" bIns="45700" anchor="ctr" anchorCtr="0">
            <a:normAutofit/>
          </a:bodyPr>
          <a:lstStyle/>
          <a:p>
            <a:pPr>
              <a:lnSpc>
                <a:spcPct val="90000"/>
              </a:lnSpc>
              <a:buClr>
                <a:schemeClr val="lt1"/>
              </a:buClr>
              <a:buSzPts val="2400"/>
            </a:pPr>
            <a:r>
              <a:rPr lang="en-US" sz="2400" b="1" dirty="0">
                <a:solidFill>
                  <a:schemeClr val="lt1"/>
                </a:solidFill>
                <a:latin typeface="Georgia"/>
              </a:rPr>
              <a:t>Logistic</a:t>
            </a:r>
          </a:p>
          <a:p>
            <a:pPr>
              <a:lnSpc>
                <a:spcPct val="90000"/>
              </a:lnSpc>
              <a:buClr>
                <a:schemeClr val="lt1"/>
              </a:buClr>
              <a:buSzPts val="2400"/>
            </a:pPr>
            <a:r>
              <a:rPr lang="en-US" sz="2400" b="1" dirty="0">
                <a:solidFill>
                  <a:schemeClr val="lt1"/>
                </a:solidFill>
                <a:latin typeface="Georgia"/>
              </a:rPr>
              <a:t>Regression</a:t>
            </a:r>
          </a:p>
          <a:p>
            <a:pPr lvl="0">
              <a:lnSpc>
                <a:spcPct val="90000"/>
              </a:lnSpc>
              <a:buClr>
                <a:schemeClr val="lt1"/>
              </a:buClr>
              <a:buSzPts val="2400"/>
            </a:pPr>
            <a:endParaRPr lang="en-US" sz="2400" dirty="0"/>
          </a:p>
        </p:txBody>
      </p:sp>
      <p:pic>
        <p:nvPicPr>
          <p:cNvPr id="3" name="Picture 2">
            <a:extLst>
              <a:ext uri="{FF2B5EF4-FFF2-40B4-BE49-F238E27FC236}">
                <a16:creationId xmlns:a16="http://schemas.microsoft.com/office/drawing/2014/main" id="{E471C3D0-2C17-0D40-B78F-68D2B23BAFDC}"/>
              </a:ext>
            </a:extLst>
          </p:cNvPr>
          <p:cNvPicPr>
            <a:picLocks noChangeAspect="1"/>
          </p:cNvPicPr>
          <p:nvPr/>
        </p:nvPicPr>
        <p:blipFill>
          <a:blip r:embed="rId3"/>
          <a:stretch>
            <a:fillRect/>
          </a:stretch>
        </p:blipFill>
        <p:spPr>
          <a:xfrm>
            <a:off x="2544939" y="3585118"/>
            <a:ext cx="7531100" cy="1574800"/>
          </a:xfrm>
          <a:prstGeom prst="rect">
            <a:avLst/>
          </a:prstGeom>
        </p:spPr>
      </p:pic>
      <p:sp>
        <p:nvSpPr>
          <p:cNvPr id="7" name="TextBox 6">
            <a:extLst>
              <a:ext uri="{FF2B5EF4-FFF2-40B4-BE49-F238E27FC236}">
                <a16:creationId xmlns:a16="http://schemas.microsoft.com/office/drawing/2014/main" id="{90A81239-8A92-D643-8E83-73764CD42ECB}"/>
              </a:ext>
            </a:extLst>
          </p:cNvPr>
          <p:cNvSpPr txBox="1"/>
          <p:nvPr/>
        </p:nvSpPr>
        <p:spPr>
          <a:xfrm>
            <a:off x="2326888" y="2033210"/>
            <a:ext cx="8374280" cy="646331"/>
          </a:xfrm>
          <a:prstGeom prst="rect">
            <a:avLst/>
          </a:prstGeom>
          <a:noFill/>
        </p:spPr>
        <p:txBody>
          <a:bodyPr wrap="none" rtlCol="0">
            <a:spAutoFit/>
          </a:bodyPr>
          <a:lstStyle/>
          <a:p>
            <a:r>
              <a:rPr lang="en-US" dirty="0">
                <a:ea typeface="+mn-lt"/>
                <a:cs typeface="+mn-lt"/>
              </a:rPr>
              <a:t>Since we are dealing with a classification problem and expect some linear relationships </a:t>
            </a:r>
          </a:p>
          <a:p>
            <a:r>
              <a:rPr lang="en-US" dirty="0">
                <a:ea typeface="+mn-lt"/>
                <a:cs typeface="+mn-lt"/>
              </a:rPr>
              <a:t>between variables, we will use a logistic regression model to classify our data</a:t>
            </a:r>
            <a:endParaRPr lang="en-US" dirty="0"/>
          </a:p>
        </p:txBody>
      </p:sp>
    </p:spTree>
    <p:extLst>
      <p:ext uri="{BB962C8B-B14F-4D97-AF65-F5344CB8AC3E}">
        <p14:creationId xmlns:p14="http://schemas.microsoft.com/office/powerpoint/2010/main" val="234618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9" name="Google Shape;729;p24"/>
          <p:cNvSpPr txBox="1">
            <a:spLocks noGrp="1"/>
          </p:cNvSpPr>
          <p:nvPr>
            <p:ph type="body" idx="1"/>
          </p:nvPr>
        </p:nvSpPr>
        <p:spPr>
          <a:xfrm>
            <a:off x="0" y="2832101"/>
            <a:ext cx="2032000" cy="13490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Target variable</a:t>
            </a:r>
            <a:endParaRPr sz="2400"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Predictors</a:t>
            </a: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Models</a:t>
            </a:r>
            <a:endParaRPr sz="2400" i="1" dirty="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730" name="Google Shape;730;p24"/>
          <p:cNvGrpSpPr/>
          <p:nvPr/>
        </p:nvGrpSpPr>
        <p:grpSpPr>
          <a:xfrm>
            <a:off x="66675" y="2073933"/>
            <a:ext cx="403226" cy="405083"/>
            <a:chOff x="4841875" y="3978275"/>
            <a:chExt cx="344488" cy="346075"/>
          </a:xfrm>
        </p:grpSpPr>
        <p:sp>
          <p:nvSpPr>
            <p:cNvPr id="731" name="Google Shape;731;p24"/>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32" name="Google Shape;732;p24"/>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3" name="Google Shape;733;p24"/>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4" name="Google Shape;734;p24"/>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5" name="Google Shape;735;p24"/>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6" name="Google Shape;736;p24"/>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7" name="Google Shape;737;p24"/>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8" name="Google Shape;738;p24"/>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739" name="Google Shape;739;p24"/>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40" name="Google Shape;740;p24"/>
          <p:cNvCxnSpPr/>
          <p:nvPr/>
        </p:nvCxnSpPr>
        <p:spPr>
          <a:xfrm>
            <a:off x="66675" y="5312704"/>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741" name="Google Shape;741;p24"/>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23" name="Google Shape;728;p24"/>
          <p:cNvSpPr/>
          <p:nvPr/>
        </p:nvSpPr>
        <p:spPr>
          <a:xfrm>
            <a:off x="-69850" y="1"/>
            <a:ext cx="2208184" cy="7170234"/>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544;p15"/>
          <p:cNvSpPr txBox="1"/>
          <p:nvPr/>
        </p:nvSpPr>
        <p:spPr>
          <a:xfrm>
            <a:off x="-53013" y="2707454"/>
            <a:ext cx="2244129" cy="1349074"/>
          </a:xfrm>
          <a:prstGeom prst="rect">
            <a:avLst/>
          </a:prstGeom>
          <a:noFill/>
          <a:ln>
            <a:noFill/>
          </a:ln>
        </p:spPr>
        <p:txBody>
          <a:bodyPr spcFirstLastPara="1" wrap="square" lIns="91425" tIns="45700" rIns="91425" bIns="45700" anchor="ctr" anchorCtr="0">
            <a:normAutofit/>
          </a:bodyPr>
          <a:lstStyle/>
          <a:p>
            <a:pPr>
              <a:lnSpc>
                <a:spcPct val="90000"/>
              </a:lnSpc>
              <a:buClr>
                <a:schemeClr val="lt1"/>
              </a:buClr>
              <a:buSzPts val="2400"/>
            </a:pPr>
            <a:r>
              <a:rPr lang="en-US" sz="2400" b="1" dirty="0">
                <a:solidFill>
                  <a:schemeClr val="lt1"/>
                </a:solidFill>
                <a:latin typeface="Georgia"/>
              </a:rPr>
              <a:t>Random </a:t>
            </a:r>
          </a:p>
          <a:p>
            <a:pPr>
              <a:lnSpc>
                <a:spcPct val="90000"/>
              </a:lnSpc>
              <a:buClr>
                <a:schemeClr val="lt1"/>
              </a:buClr>
              <a:buSzPts val="2400"/>
            </a:pPr>
            <a:r>
              <a:rPr lang="en-US" sz="2400" b="1" dirty="0">
                <a:solidFill>
                  <a:schemeClr val="lt1"/>
                </a:solidFill>
                <a:latin typeface="Georgia"/>
              </a:rPr>
              <a:t>Forest</a:t>
            </a:r>
          </a:p>
          <a:p>
            <a:pPr>
              <a:lnSpc>
                <a:spcPct val="90000"/>
              </a:lnSpc>
              <a:buClr>
                <a:schemeClr val="lt1"/>
              </a:buClr>
              <a:buSzPts val="2400"/>
            </a:pPr>
            <a:endParaRPr lang="en-US" sz="2400" b="1" dirty="0">
              <a:solidFill>
                <a:schemeClr val="lt1"/>
              </a:solidFill>
              <a:latin typeface="Georgia"/>
            </a:endParaRPr>
          </a:p>
          <a:p>
            <a:pPr lvl="0">
              <a:lnSpc>
                <a:spcPct val="90000"/>
              </a:lnSpc>
              <a:buClr>
                <a:schemeClr val="lt1"/>
              </a:buClr>
              <a:buSzPts val="2400"/>
            </a:pPr>
            <a:endParaRPr lang="en-US" sz="2400" dirty="0"/>
          </a:p>
        </p:txBody>
      </p:sp>
      <p:pic>
        <p:nvPicPr>
          <p:cNvPr id="2" name="Picture 1">
            <a:extLst>
              <a:ext uri="{FF2B5EF4-FFF2-40B4-BE49-F238E27FC236}">
                <a16:creationId xmlns:a16="http://schemas.microsoft.com/office/drawing/2014/main" id="{9F643096-7FDE-EA43-B0D5-74AD874D20B5}"/>
              </a:ext>
            </a:extLst>
          </p:cNvPr>
          <p:cNvPicPr>
            <a:picLocks noChangeAspect="1"/>
          </p:cNvPicPr>
          <p:nvPr/>
        </p:nvPicPr>
        <p:blipFill>
          <a:blip r:embed="rId3"/>
          <a:stretch>
            <a:fillRect/>
          </a:stretch>
        </p:blipFill>
        <p:spPr>
          <a:xfrm>
            <a:off x="2526625" y="1191027"/>
            <a:ext cx="6818536" cy="2048256"/>
          </a:xfrm>
          <a:prstGeom prst="rect">
            <a:avLst/>
          </a:prstGeom>
        </p:spPr>
      </p:pic>
      <p:sp>
        <p:nvSpPr>
          <p:cNvPr id="5" name="TextBox 4">
            <a:extLst>
              <a:ext uri="{FF2B5EF4-FFF2-40B4-BE49-F238E27FC236}">
                <a16:creationId xmlns:a16="http://schemas.microsoft.com/office/drawing/2014/main" id="{1D60DC14-9D72-504F-B805-5D1B2607EB84}"/>
              </a:ext>
            </a:extLst>
          </p:cNvPr>
          <p:cNvSpPr txBox="1"/>
          <p:nvPr/>
        </p:nvSpPr>
        <p:spPr>
          <a:xfrm>
            <a:off x="2526625" y="126412"/>
            <a:ext cx="3569375" cy="923330"/>
          </a:xfrm>
          <a:prstGeom prst="rect">
            <a:avLst/>
          </a:prstGeom>
          <a:noFill/>
        </p:spPr>
        <p:txBody>
          <a:bodyPr wrap="none" rtlCol="0">
            <a:spAutoFit/>
          </a:bodyPr>
          <a:lstStyle/>
          <a:p>
            <a:r>
              <a:rPr lang="en-US" dirty="0"/>
              <a:t>Type of random forest: classification</a:t>
            </a:r>
          </a:p>
          <a:p>
            <a:r>
              <a:rPr lang="en-US" dirty="0"/>
              <a:t>Number of trees: 500</a:t>
            </a:r>
          </a:p>
          <a:p>
            <a:r>
              <a:rPr lang="en-US" dirty="0"/>
              <a:t>No. of variables tried at each split: 3</a:t>
            </a:r>
          </a:p>
        </p:txBody>
      </p:sp>
      <p:pic>
        <p:nvPicPr>
          <p:cNvPr id="19" name="Picture 18" descr="Timeline&#10;&#10;Description automatically generated">
            <a:extLst>
              <a:ext uri="{FF2B5EF4-FFF2-40B4-BE49-F238E27FC236}">
                <a16:creationId xmlns:a16="http://schemas.microsoft.com/office/drawing/2014/main" id="{31B223FB-7684-3A44-BA29-00209F0316FD}"/>
              </a:ext>
            </a:extLst>
          </p:cNvPr>
          <p:cNvPicPr>
            <a:picLocks noChangeAspect="1"/>
          </p:cNvPicPr>
          <p:nvPr/>
        </p:nvPicPr>
        <p:blipFill>
          <a:blip r:embed="rId4"/>
          <a:stretch>
            <a:fillRect/>
          </a:stretch>
        </p:blipFill>
        <p:spPr>
          <a:xfrm>
            <a:off x="2526625" y="3197998"/>
            <a:ext cx="4855650" cy="3340914"/>
          </a:xfrm>
          <a:prstGeom prst="rect">
            <a:avLst/>
          </a:prstGeom>
        </p:spPr>
      </p:pic>
    </p:spTree>
    <p:extLst>
      <p:ext uri="{BB962C8B-B14F-4D97-AF65-F5344CB8AC3E}">
        <p14:creationId xmlns:p14="http://schemas.microsoft.com/office/powerpoint/2010/main" val="208642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9" name="Google Shape;729;p24"/>
          <p:cNvSpPr txBox="1">
            <a:spLocks noGrp="1"/>
          </p:cNvSpPr>
          <p:nvPr>
            <p:ph type="body" idx="1"/>
          </p:nvPr>
        </p:nvSpPr>
        <p:spPr>
          <a:xfrm>
            <a:off x="0" y="2832101"/>
            <a:ext cx="2032000" cy="13490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Target variable</a:t>
            </a:r>
            <a:endParaRPr sz="2400"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Predictors</a:t>
            </a: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Models</a:t>
            </a:r>
            <a:endParaRPr sz="2400" i="1" dirty="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730" name="Google Shape;730;p24"/>
          <p:cNvGrpSpPr/>
          <p:nvPr/>
        </p:nvGrpSpPr>
        <p:grpSpPr>
          <a:xfrm>
            <a:off x="66675" y="2073933"/>
            <a:ext cx="403226" cy="405083"/>
            <a:chOff x="4841875" y="3978275"/>
            <a:chExt cx="344488" cy="346075"/>
          </a:xfrm>
        </p:grpSpPr>
        <p:sp>
          <p:nvSpPr>
            <p:cNvPr id="731" name="Google Shape;731;p24"/>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32" name="Google Shape;732;p24"/>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3" name="Google Shape;733;p24"/>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4" name="Google Shape;734;p24"/>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5" name="Google Shape;735;p24"/>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6" name="Google Shape;736;p24"/>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7" name="Google Shape;737;p24"/>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8" name="Google Shape;738;p24"/>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739" name="Google Shape;739;p24"/>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40" name="Google Shape;740;p24"/>
          <p:cNvCxnSpPr/>
          <p:nvPr/>
        </p:nvCxnSpPr>
        <p:spPr>
          <a:xfrm>
            <a:off x="66675" y="5312704"/>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741" name="Google Shape;741;p24"/>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23" name="Google Shape;728;p24"/>
          <p:cNvSpPr/>
          <p:nvPr/>
        </p:nvSpPr>
        <p:spPr>
          <a:xfrm>
            <a:off x="-69851" y="0"/>
            <a:ext cx="2824201" cy="6858000"/>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544;p15"/>
          <p:cNvSpPr txBox="1"/>
          <p:nvPr/>
        </p:nvSpPr>
        <p:spPr>
          <a:xfrm>
            <a:off x="-86717" y="1935404"/>
            <a:ext cx="2824201" cy="134907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400"/>
            </a:pPr>
            <a:r>
              <a:rPr lang="en-US" sz="2400" b="1" dirty="0">
                <a:solidFill>
                  <a:schemeClr val="lt1"/>
                </a:solidFill>
                <a:latin typeface="Times New Roman" panose="02020603050405020304" pitchFamily="18" charset="0"/>
                <a:ea typeface="Georgia"/>
                <a:cs typeface="Times New Roman" panose="02020603050405020304" pitchFamily="18" charset="0"/>
                <a:sym typeface="Georgia"/>
              </a:rPr>
              <a:t>Variable Importance Plot (RF)</a:t>
            </a:r>
            <a:endParaRPr lang="en-US" sz="2400" dirty="0">
              <a:latin typeface="Times New Roman" panose="02020603050405020304" pitchFamily="18" charset="0"/>
              <a:cs typeface="Times New Roman" panose="02020603050405020304" pitchFamily="18" charset="0"/>
            </a:endParaRPr>
          </a:p>
        </p:txBody>
      </p:sp>
      <p:pic>
        <p:nvPicPr>
          <p:cNvPr id="5" name="Picture 4" descr="Table&#10;&#10;Description automatically generated">
            <a:extLst>
              <a:ext uri="{FF2B5EF4-FFF2-40B4-BE49-F238E27FC236}">
                <a16:creationId xmlns:a16="http://schemas.microsoft.com/office/drawing/2014/main" id="{75989C74-77C8-CD45-9E56-AF880866436B}"/>
              </a:ext>
            </a:extLst>
          </p:cNvPr>
          <p:cNvPicPr>
            <a:picLocks noChangeAspect="1"/>
          </p:cNvPicPr>
          <p:nvPr/>
        </p:nvPicPr>
        <p:blipFill>
          <a:blip r:embed="rId3"/>
          <a:stretch>
            <a:fillRect/>
          </a:stretch>
        </p:blipFill>
        <p:spPr>
          <a:xfrm>
            <a:off x="3594145" y="1229868"/>
            <a:ext cx="6424641" cy="4398264"/>
          </a:xfrm>
          <a:prstGeom prst="rect">
            <a:avLst/>
          </a:prstGeom>
        </p:spPr>
      </p:pic>
    </p:spTree>
    <p:extLst>
      <p:ext uri="{BB962C8B-B14F-4D97-AF65-F5344CB8AC3E}">
        <p14:creationId xmlns:p14="http://schemas.microsoft.com/office/powerpoint/2010/main" val="312208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9" name="Google Shape;729;p24"/>
          <p:cNvSpPr txBox="1">
            <a:spLocks noGrp="1"/>
          </p:cNvSpPr>
          <p:nvPr>
            <p:ph type="body" idx="1"/>
          </p:nvPr>
        </p:nvSpPr>
        <p:spPr>
          <a:xfrm>
            <a:off x="0" y="2832101"/>
            <a:ext cx="2032000" cy="13490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Target variable</a:t>
            </a:r>
            <a:endParaRPr sz="2400"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Predictors</a:t>
            </a: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Models</a:t>
            </a:r>
            <a:endParaRPr sz="2400" i="1" dirty="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730" name="Google Shape;730;p24"/>
          <p:cNvGrpSpPr/>
          <p:nvPr/>
        </p:nvGrpSpPr>
        <p:grpSpPr>
          <a:xfrm>
            <a:off x="66675" y="2073933"/>
            <a:ext cx="403226" cy="405083"/>
            <a:chOff x="4841875" y="3978275"/>
            <a:chExt cx="344488" cy="346075"/>
          </a:xfrm>
        </p:grpSpPr>
        <p:sp>
          <p:nvSpPr>
            <p:cNvPr id="731" name="Google Shape;731;p24"/>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32" name="Google Shape;732;p24"/>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3" name="Google Shape;733;p24"/>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4" name="Google Shape;734;p24"/>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5" name="Google Shape;735;p24"/>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6" name="Google Shape;736;p24"/>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7" name="Google Shape;737;p24"/>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8" name="Google Shape;738;p24"/>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739" name="Google Shape;739;p24"/>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40" name="Google Shape;740;p24"/>
          <p:cNvCxnSpPr/>
          <p:nvPr/>
        </p:nvCxnSpPr>
        <p:spPr>
          <a:xfrm>
            <a:off x="66675" y="5312704"/>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741" name="Google Shape;741;p24"/>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23" name="Google Shape;728;p24"/>
          <p:cNvSpPr/>
          <p:nvPr/>
        </p:nvSpPr>
        <p:spPr>
          <a:xfrm>
            <a:off x="-69850" y="1"/>
            <a:ext cx="2208184" cy="7170234"/>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1D60DC14-9D72-504F-B805-5D1B2607EB84}"/>
              </a:ext>
            </a:extLst>
          </p:cNvPr>
          <p:cNvSpPr txBox="1"/>
          <p:nvPr/>
        </p:nvSpPr>
        <p:spPr>
          <a:xfrm>
            <a:off x="2591707" y="259644"/>
            <a:ext cx="7008585" cy="646331"/>
          </a:xfrm>
          <a:prstGeom prst="rect">
            <a:avLst/>
          </a:prstGeom>
          <a:noFill/>
        </p:spPr>
        <p:txBody>
          <a:bodyPr wrap="none" rtlCol="0">
            <a:spAutoFit/>
          </a:bodyPr>
          <a:lstStyle/>
          <a:p>
            <a:r>
              <a:rPr lang="en-US" dirty="0"/>
              <a:t>K = 3</a:t>
            </a:r>
          </a:p>
          <a:p>
            <a:r>
              <a:rPr lang="en-US" dirty="0"/>
              <a:t>Sampling 80% of data for training the algorithms using random sampling </a:t>
            </a:r>
          </a:p>
        </p:txBody>
      </p:sp>
      <p:sp>
        <p:nvSpPr>
          <p:cNvPr id="21" name="Google Shape;544;p15">
            <a:extLst>
              <a:ext uri="{FF2B5EF4-FFF2-40B4-BE49-F238E27FC236}">
                <a16:creationId xmlns:a16="http://schemas.microsoft.com/office/drawing/2014/main" id="{997804B6-8E1E-DF4D-AFD8-7BA79D329B8B}"/>
              </a:ext>
            </a:extLst>
          </p:cNvPr>
          <p:cNvSpPr txBox="1"/>
          <p:nvPr/>
        </p:nvSpPr>
        <p:spPr>
          <a:xfrm>
            <a:off x="-69850" y="2250460"/>
            <a:ext cx="2244129" cy="1349074"/>
          </a:xfrm>
          <a:prstGeom prst="rect">
            <a:avLst/>
          </a:prstGeom>
          <a:noFill/>
          <a:ln>
            <a:noFill/>
          </a:ln>
        </p:spPr>
        <p:txBody>
          <a:bodyPr spcFirstLastPara="1" wrap="square" lIns="91425" tIns="45700" rIns="91425" bIns="45700" anchor="ctr" anchorCtr="0">
            <a:normAutofit/>
          </a:bodyPr>
          <a:lstStyle/>
          <a:p>
            <a:pPr>
              <a:lnSpc>
                <a:spcPct val="90000"/>
              </a:lnSpc>
              <a:buClr>
                <a:schemeClr val="lt1"/>
              </a:buClr>
              <a:buSzPts val="2400"/>
            </a:pPr>
            <a:r>
              <a:rPr lang="en-US" sz="2400" b="1" dirty="0">
                <a:solidFill>
                  <a:schemeClr val="lt1"/>
                </a:solidFill>
                <a:latin typeface="Georgia"/>
              </a:rPr>
              <a:t>K means clustering</a:t>
            </a:r>
          </a:p>
          <a:p>
            <a:pPr lvl="0">
              <a:lnSpc>
                <a:spcPct val="90000"/>
              </a:lnSpc>
              <a:buClr>
                <a:schemeClr val="lt1"/>
              </a:buClr>
              <a:buSzPts val="2400"/>
            </a:pPr>
            <a:endParaRPr lang="en-US" sz="2400" dirty="0"/>
          </a:p>
        </p:txBody>
      </p:sp>
      <p:pic>
        <p:nvPicPr>
          <p:cNvPr id="3" name="Picture 2">
            <a:extLst>
              <a:ext uri="{FF2B5EF4-FFF2-40B4-BE49-F238E27FC236}">
                <a16:creationId xmlns:a16="http://schemas.microsoft.com/office/drawing/2014/main" id="{02228294-8444-C747-BF22-77A83B908F4E}"/>
              </a:ext>
            </a:extLst>
          </p:cNvPr>
          <p:cNvPicPr>
            <a:picLocks noChangeAspect="1"/>
          </p:cNvPicPr>
          <p:nvPr/>
        </p:nvPicPr>
        <p:blipFill>
          <a:blip r:embed="rId3"/>
          <a:stretch>
            <a:fillRect/>
          </a:stretch>
        </p:blipFill>
        <p:spPr>
          <a:xfrm>
            <a:off x="2591707" y="1088871"/>
            <a:ext cx="6178384" cy="2350008"/>
          </a:xfrm>
          <a:prstGeom prst="rect">
            <a:avLst/>
          </a:prstGeom>
        </p:spPr>
      </p:pic>
      <p:pic>
        <p:nvPicPr>
          <p:cNvPr id="19" name="Picture 18" descr="Chart, line chart&#10;&#10;Description automatically generated">
            <a:extLst>
              <a:ext uri="{FF2B5EF4-FFF2-40B4-BE49-F238E27FC236}">
                <a16:creationId xmlns:a16="http://schemas.microsoft.com/office/drawing/2014/main" id="{E29370E6-87D9-6845-9857-33B324E5C5E9}"/>
              </a:ext>
            </a:extLst>
          </p:cNvPr>
          <p:cNvPicPr>
            <a:picLocks noChangeAspect="1"/>
          </p:cNvPicPr>
          <p:nvPr/>
        </p:nvPicPr>
        <p:blipFill>
          <a:blip r:embed="rId4"/>
          <a:stretch>
            <a:fillRect/>
          </a:stretch>
        </p:blipFill>
        <p:spPr>
          <a:xfrm>
            <a:off x="2710877" y="3621775"/>
            <a:ext cx="4081042" cy="2835877"/>
          </a:xfrm>
          <a:prstGeom prst="rect">
            <a:avLst/>
          </a:prstGeom>
        </p:spPr>
      </p:pic>
    </p:spTree>
    <p:extLst>
      <p:ext uri="{BB962C8B-B14F-4D97-AF65-F5344CB8AC3E}">
        <p14:creationId xmlns:p14="http://schemas.microsoft.com/office/powerpoint/2010/main" val="377228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5" name="Google Shape;125;p4"/>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4" name="TextBox 3">
            <a:extLst>
              <a:ext uri="{FF2B5EF4-FFF2-40B4-BE49-F238E27FC236}">
                <a16:creationId xmlns:a16="http://schemas.microsoft.com/office/drawing/2014/main" id="{FF6A6424-E534-8448-9312-5C999A422C9B}"/>
              </a:ext>
            </a:extLst>
          </p:cNvPr>
          <p:cNvSpPr txBox="1"/>
          <p:nvPr/>
        </p:nvSpPr>
        <p:spPr>
          <a:xfrm>
            <a:off x="5958258" y="0"/>
            <a:ext cx="6233742" cy="2308324"/>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Business Problem</a:t>
            </a:r>
          </a:p>
          <a:p>
            <a:endParaRPr lang="en-US" dirty="0">
              <a:latin typeface="Times New Roman" panose="02020603050405020304" pitchFamily="18" charset="0"/>
              <a:cs typeface="Times New Roman" panose="02020603050405020304" pitchFamily="18" charset="0"/>
            </a:endParaRPr>
          </a:p>
          <a:p>
            <a:pPr marL="342900" indent="-342900">
              <a:buFont typeface="Wingdings" pitchFamily="2" charset="2"/>
              <a:buChar char="q"/>
            </a:pPr>
            <a:r>
              <a:rPr lang="en-US" sz="2400" dirty="0">
                <a:latin typeface="Times New Roman" panose="02020603050405020304" pitchFamily="18" charset="0"/>
                <a:cs typeface="Times New Roman" panose="02020603050405020304" pitchFamily="18" charset="0"/>
              </a:rPr>
              <a:t>Predict whether a customer will respond to a Personal Loan Campaign.</a:t>
            </a:r>
          </a:p>
          <a:p>
            <a:pPr marL="342900" indent="-342900">
              <a:buFont typeface="Wingdings" pitchFamily="2" charset="2"/>
              <a:buChar char="q"/>
            </a:pPr>
            <a:endParaRPr lang="en-US" sz="2400" dirty="0">
              <a:latin typeface="Times New Roman" panose="02020603050405020304" pitchFamily="18" charset="0"/>
              <a:cs typeface="Times New Roman" panose="02020603050405020304" pitchFamily="18" charset="0"/>
            </a:endParaRPr>
          </a:p>
          <a:p>
            <a:endParaRPr lang="en-US" dirty="0"/>
          </a:p>
        </p:txBody>
      </p:sp>
      <p:sp>
        <p:nvSpPr>
          <p:cNvPr id="62" name="TextBox 61">
            <a:extLst>
              <a:ext uri="{FF2B5EF4-FFF2-40B4-BE49-F238E27FC236}">
                <a16:creationId xmlns:a16="http://schemas.microsoft.com/office/drawing/2014/main" id="{FA014C27-1B48-8244-83DA-574C62BB302A}"/>
              </a:ext>
            </a:extLst>
          </p:cNvPr>
          <p:cNvSpPr txBox="1"/>
          <p:nvPr/>
        </p:nvSpPr>
        <p:spPr>
          <a:xfrm>
            <a:off x="7801282" y="3389671"/>
            <a:ext cx="2191508" cy="646331"/>
          </a:xfrm>
          <a:prstGeom prst="rect">
            <a:avLst/>
          </a:prstGeom>
          <a:noFill/>
        </p:spPr>
        <p:txBody>
          <a:bodyPr wrap="square" rtlCol="0">
            <a:spAutoFit/>
          </a:bodyPr>
          <a:lstStyle/>
          <a:p>
            <a:r>
              <a:rPr lang="en-US" sz="3600" b="1" dirty="0">
                <a:solidFill>
                  <a:schemeClr val="tx1"/>
                </a:solidFill>
                <a:latin typeface="Times New Roman" panose="02020603050405020304" pitchFamily="18" charset="0"/>
                <a:cs typeface="Times New Roman" panose="02020603050405020304" pitchFamily="18" charset="0"/>
              </a:rPr>
              <a:t>Solution</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E6646A14-EB13-AC4F-8233-0D8F12C0E826}"/>
              </a:ext>
            </a:extLst>
          </p:cNvPr>
          <p:cNvSpPr txBox="1"/>
          <p:nvPr/>
        </p:nvSpPr>
        <p:spPr>
          <a:xfrm>
            <a:off x="5958258" y="4085751"/>
            <a:ext cx="6371484" cy="1477328"/>
          </a:xfrm>
          <a:prstGeom prst="rect">
            <a:avLst/>
          </a:prstGeom>
          <a:noFill/>
        </p:spPr>
        <p:txBody>
          <a:bodyPr wrap="square" rtlCol="0">
            <a:spAutoFit/>
          </a:bodyPr>
          <a:lstStyle/>
          <a:p>
            <a:pPr marL="342900" lvl="1" indent="-342900">
              <a:buFont typeface="Wingdings" pitchFamily="2" charset="2"/>
              <a:buChar char="q"/>
            </a:pPr>
            <a:r>
              <a:rPr lang="en-US" sz="2400" dirty="0">
                <a:solidFill>
                  <a:schemeClr val="tx1"/>
                </a:solidFill>
                <a:latin typeface="Times New Roman" panose="02020603050405020304" pitchFamily="18" charset="0"/>
                <a:cs typeface="Times New Roman" panose="02020603050405020304" pitchFamily="18" charset="0"/>
              </a:rPr>
              <a:t>The classification goal is to predict the likelihood of a liability customer buying personal loans.</a:t>
            </a:r>
          </a:p>
          <a:p>
            <a:endParaRPr lang="en-US" dirty="0"/>
          </a:p>
        </p:txBody>
      </p:sp>
      <p:pic>
        <p:nvPicPr>
          <p:cNvPr id="6" name="Picture 5" descr="A group of people sitting at a table looking at a computer&#10;&#10;Description automatically generated with medium confidence">
            <a:extLst>
              <a:ext uri="{FF2B5EF4-FFF2-40B4-BE49-F238E27FC236}">
                <a16:creationId xmlns:a16="http://schemas.microsoft.com/office/drawing/2014/main" id="{FDD0E1D3-8512-3645-B455-476D917AD0DF}"/>
              </a:ext>
            </a:extLst>
          </p:cNvPr>
          <p:cNvPicPr>
            <a:picLocks noChangeAspect="1"/>
          </p:cNvPicPr>
          <p:nvPr/>
        </p:nvPicPr>
        <p:blipFill>
          <a:blip r:embed="rId3"/>
          <a:stretch>
            <a:fillRect/>
          </a:stretch>
        </p:blipFill>
        <p:spPr>
          <a:xfrm>
            <a:off x="1" y="925550"/>
            <a:ext cx="5958258" cy="4922325"/>
          </a:xfrm>
          <a:prstGeom prst="rect">
            <a:avLst/>
          </a:prstGeom>
        </p:spPr>
      </p:pic>
    </p:spTree>
    <p:extLst>
      <p:ext uri="{BB962C8B-B14F-4D97-AF65-F5344CB8AC3E}">
        <p14:creationId xmlns:p14="http://schemas.microsoft.com/office/powerpoint/2010/main" val="13813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
                                            <p:txEl>
                                              <p:pRg st="0" end="0"/>
                                            </p:txEl>
                                          </p:spTgt>
                                        </p:tgtEl>
                                        <p:attrNameLst>
                                          <p:attrName>style.visibility</p:attrName>
                                        </p:attrNameLst>
                                      </p:cBhvr>
                                      <p:to>
                                        <p:strVal val="visible"/>
                                      </p:to>
                                    </p:set>
                                    <p:animEffect transition="in" filter="fade">
                                      <p:cBhvr>
                                        <p:cTn id="14" dur="1000"/>
                                        <p:tgtEl>
                                          <p:spTgt spid="63">
                                            <p:txEl>
                                              <p:pRg st="0" end="0"/>
                                            </p:txEl>
                                          </p:spTgt>
                                        </p:tgtEl>
                                      </p:cBhvr>
                                    </p:animEffect>
                                    <p:anim calcmode="lin" valueType="num">
                                      <p:cBhvr>
                                        <p:cTn id="15"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3">
                                            <p:txEl>
                                              <p:pRg st="0" end="0"/>
                                            </p:txEl>
                                          </p:spTgt>
                                        </p:tgtEl>
                                        <p:attrNameLst>
                                          <p:attrName>ppt_y</p:attrName>
                                        </p:attrNameLst>
                                      </p:cBhvr>
                                      <p:tavLst>
                                        <p:tav tm="0">
                                          <p:val>
                                            <p:strVal val="#ppt_y+.1"/>
                                          </p:val>
                                        </p:tav>
                                        <p:tav tm="100000">
                                          <p:val>
                                            <p:strVal val="#ppt_y"/>
                                          </p:val>
                                        </p:tav>
                                      </p:tavLst>
                                    </p:anim>
                                  </p:childTnLst>
                                </p:cTn>
                              </p:par>
                              <p:par>
                                <p:cTn id="17" presetID="16" presetClass="entr" presetSubtype="21"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barn(inVertical)">
                                      <p:cBhvr>
                                        <p:cTn id="1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9" name="Google Shape;729;p24"/>
          <p:cNvSpPr txBox="1">
            <a:spLocks noGrp="1"/>
          </p:cNvSpPr>
          <p:nvPr>
            <p:ph type="body" idx="1"/>
          </p:nvPr>
        </p:nvSpPr>
        <p:spPr>
          <a:xfrm>
            <a:off x="0" y="2832101"/>
            <a:ext cx="2032000" cy="13490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Target variable</a:t>
            </a:r>
            <a:endParaRPr sz="2400"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Predictors</a:t>
            </a: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Models</a:t>
            </a:r>
            <a:endParaRPr sz="2400" i="1" dirty="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730" name="Google Shape;730;p24"/>
          <p:cNvGrpSpPr/>
          <p:nvPr/>
        </p:nvGrpSpPr>
        <p:grpSpPr>
          <a:xfrm>
            <a:off x="66675" y="2073933"/>
            <a:ext cx="403226" cy="405083"/>
            <a:chOff x="4841875" y="3978275"/>
            <a:chExt cx="344488" cy="346075"/>
          </a:xfrm>
        </p:grpSpPr>
        <p:sp>
          <p:nvSpPr>
            <p:cNvPr id="731" name="Google Shape;731;p24"/>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32" name="Google Shape;732;p24"/>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3" name="Google Shape;733;p24"/>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4" name="Google Shape;734;p24"/>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5" name="Google Shape;735;p24"/>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6" name="Google Shape;736;p24"/>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7" name="Google Shape;737;p24"/>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8" name="Google Shape;738;p24"/>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739" name="Google Shape;739;p24"/>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40" name="Google Shape;740;p24"/>
          <p:cNvCxnSpPr/>
          <p:nvPr/>
        </p:nvCxnSpPr>
        <p:spPr>
          <a:xfrm>
            <a:off x="66675" y="5312704"/>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741" name="Google Shape;741;p24"/>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20</a:t>
            </a:fld>
            <a:endParaRPr/>
          </a:p>
        </p:txBody>
      </p:sp>
      <p:sp>
        <p:nvSpPr>
          <p:cNvPr id="23" name="Google Shape;728;p24"/>
          <p:cNvSpPr/>
          <p:nvPr/>
        </p:nvSpPr>
        <p:spPr>
          <a:xfrm>
            <a:off x="-69850" y="1"/>
            <a:ext cx="2208184" cy="7170234"/>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544;p15"/>
          <p:cNvSpPr txBox="1"/>
          <p:nvPr/>
        </p:nvSpPr>
        <p:spPr>
          <a:xfrm>
            <a:off x="-53013" y="2707454"/>
            <a:ext cx="2244129" cy="1349074"/>
          </a:xfrm>
          <a:prstGeom prst="rect">
            <a:avLst/>
          </a:prstGeom>
          <a:noFill/>
          <a:ln>
            <a:noFill/>
          </a:ln>
        </p:spPr>
        <p:txBody>
          <a:bodyPr spcFirstLastPara="1" wrap="square" lIns="91425" tIns="45700" rIns="91425" bIns="45700" anchor="ctr" anchorCtr="0">
            <a:normAutofit/>
          </a:bodyPr>
          <a:lstStyle/>
          <a:p>
            <a:pPr>
              <a:lnSpc>
                <a:spcPct val="90000"/>
              </a:lnSpc>
              <a:buClr>
                <a:schemeClr val="lt1"/>
              </a:buClr>
              <a:buSzPts val="2400"/>
            </a:pPr>
            <a:r>
              <a:rPr lang="en-US" sz="2400" b="1" dirty="0">
                <a:solidFill>
                  <a:schemeClr val="lt1"/>
                </a:solidFill>
                <a:latin typeface="Georgia"/>
              </a:rPr>
              <a:t>Neural</a:t>
            </a:r>
          </a:p>
          <a:p>
            <a:pPr>
              <a:lnSpc>
                <a:spcPct val="90000"/>
              </a:lnSpc>
              <a:buClr>
                <a:schemeClr val="lt1"/>
              </a:buClr>
              <a:buSzPts val="2400"/>
            </a:pPr>
            <a:r>
              <a:rPr lang="en-US" sz="2400" b="1" dirty="0">
                <a:solidFill>
                  <a:schemeClr val="lt1"/>
                </a:solidFill>
                <a:latin typeface="Georgia"/>
              </a:rPr>
              <a:t>Networks</a:t>
            </a:r>
          </a:p>
          <a:p>
            <a:pPr>
              <a:lnSpc>
                <a:spcPct val="90000"/>
              </a:lnSpc>
              <a:buClr>
                <a:schemeClr val="lt1"/>
              </a:buClr>
              <a:buSzPts val="2400"/>
            </a:pPr>
            <a:endParaRPr lang="en-US" sz="2400" b="1" dirty="0">
              <a:solidFill>
                <a:schemeClr val="lt1"/>
              </a:solidFill>
              <a:latin typeface="Georgia"/>
            </a:endParaRPr>
          </a:p>
          <a:p>
            <a:pPr lvl="0">
              <a:lnSpc>
                <a:spcPct val="90000"/>
              </a:lnSpc>
              <a:buClr>
                <a:schemeClr val="lt1"/>
              </a:buClr>
              <a:buSzPts val="2400"/>
            </a:pPr>
            <a:endParaRPr lang="en-US" sz="2400" dirty="0"/>
          </a:p>
        </p:txBody>
      </p:sp>
      <p:pic>
        <p:nvPicPr>
          <p:cNvPr id="3" name="Picture 2">
            <a:extLst>
              <a:ext uri="{FF2B5EF4-FFF2-40B4-BE49-F238E27FC236}">
                <a16:creationId xmlns:a16="http://schemas.microsoft.com/office/drawing/2014/main" id="{6A0C513E-D3BC-0B4E-BA98-B7E7AC66A9B2}"/>
              </a:ext>
            </a:extLst>
          </p:cNvPr>
          <p:cNvPicPr>
            <a:picLocks noChangeAspect="1"/>
          </p:cNvPicPr>
          <p:nvPr/>
        </p:nvPicPr>
        <p:blipFill>
          <a:blip r:embed="rId3"/>
          <a:stretch>
            <a:fillRect/>
          </a:stretch>
        </p:blipFill>
        <p:spPr>
          <a:xfrm>
            <a:off x="3645317" y="1839189"/>
            <a:ext cx="6293204" cy="4078224"/>
          </a:xfrm>
          <a:prstGeom prst="rect">
            <a:avLst/>
          </a:prstGeom>
        </p:spPr>
      </p:pic>
      <p:sp>
        <p:nvSpPr>
          <p:cNvPr id="4" name="TextBox 3">
            <a:extLst>
              <a:ext uri="{FF2B5EF4-FFF2-40B4-BE49-F238E27FC236}">
                <a16:creationId xmlns:a16="http://schemas.microsoft.com/office/drawing/2014/main" id="{1E3DEEC9-F28F-2A46-A273-8E4E58B2CD76}"/>
              </a:ext>
            </a:extLst>
          </p:cNvPr>
          <p:cNvSpPr txBox="1"/>
          <p:nvPr/>
        </p:nvSpPr>
        <p:spPr>
          <a:xfrm>
            <a:off x="2385532" y="802875"/>
            <a:ext cx="8625951" cy="646331"/>
          </a:xfrm>
          <a:prstGeom prst="rect">
            <a:avLst/>
          </a:prstGeom>
          <a:noFill/>
        </p:spPr>
        <p:txBody>
          <a:bodyPr wrap="none" rtlCol="0">
            <a:spAutoFit/>
          </a:bodyPr>
          <a:lstStyle/>
          <a:p>
            <a:r>
              <a:rPr lang="en-US" dirty="0">
                <a:ea typeface="+mn-lt"/>
                <a:cs typeface="+mn-lt"/>
              </a:rPr>
              <a:t>We used neural network to capture complex nonlinear relationships. </a:t>
            </a:r>
          </a:p>
          <a:p>
            <a:r>
              <a:rPr lang="en-US" dirty="0">
                <a:ea typeface="+mn-lt"/>
                <a:cs typeface="+mn-lt"/>
              </a:rPr>
              <a:t>This helped identify complex relationships that were missed by some of our other models.</a:t>
            </a:r>
          </a:p>
        </p:txBody>
      </p:sp>
    </p:spTree>
    <p:extLst>
      <p:ext uri="{BB962C8B-B14F-4D97-AF65-F5344CB8AC3E}">
        <p14:creationId xmlns:p14="http://schemas.microsoft.com/office/powerpoint/2010/main" val="196322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9" name="Google Shape;729;p24"/>
          <p:cNvSpPr txBox="1">
            <a:spLocks noGrp="1"/>
          </p:cNvSpPr>
          <p:nvPr>
            <p:ph type="body" idx="1"/>
          </p:nvPr>
        </p:nvSpPr>
        <p:spPr>
          <a:xfrm>
            <a:off x="0" y="2832101"/>
            <a:ext cx="2032000" cy="13490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Target variable</a:t>
            </a:r>
            <a:endParaRPr sz="2400"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Predictors</a:t>
            </a:r>
          </a:p>
          <a:p>
            <a:pPr marL="0" lvl="0" indent="0" algn="l" rtl="0">
              <a:lnSpc>
                <a:spcPct val="90000"/>
              </a:lnSpc>
              <a:spcBef>
                <a:spcPts val="1000"/>
              </a:spcBef>
              <a:spcAft>
                <a:spcPts val="0"/>
              </a:spcAft>
              <a:buClr>
                <a:schemeClr val="lt1"/>
              </a:buClr>
              <a:buSzPts val="3200"/>
              <a:buFont typeface="Calibri"/>
              <a:buNone/>
            </a:pPr>
            <a:r>
              <a:rPr lang="en-US" sz="2400" i="1" dirty="0">
                <a:solidFill>
                  <a:schemeClr val="lt1"/>
                </a:solidFill>
                <a:latin typeface="Calibri" panose="020F0502020204030204" pitchFamily="34" charset="0"/>
                <a:ea typeface="Calibri"/>
                <a:cs typeface="Calibri" panose="020F0502020204030204" pitchFamily="34" charset="0"/>
                <a:sym typeface="Calibri"/>
              </a:rPr>
              <a:t>Models</a:t>
            </a:r>
            <a:endParaRPr sz="2400" i="1" dirty="0">
              <a:solidFill>
                <a:schemeClr val="lt1"/>
              </a:solidFill>
              <a:latin typeface="Calibri" panose="020F0502020204030204" pitchFamily="34" charset="0"/>
              <a:ea typeface="Calibri"/>
              <a:cs typeface="Calibri" panose="020F0502020204030204" pitchFamily="34" charset="0"/>
              <a:sym typeface="Calibri"/>
            </a:endParaRPr>
          </a:p>
        </p:txBody>
      </p:sp>
      <p:grpSp>
        <p:nvGrpSpPr>
          <p:cNvPr id="730" name="Google Shape;730;p24"/>
          <p:cNvGrpSpPr/>
          <p:nvPr/>
        </p:nvGrpSpPr>
        <p:grpSpPr>
          <a:xfrm>
            <a:off x="66675" y="2073933"/>
            <a:ext cx="403226" cy="405083"/>
            <a:chOff x="4841875" y="3978275"/>
            <a:chExt cx="344488" cy="346075"/>
          </a:xfrm>
        </p:grpSpPr>
        <p:sp>
          <p:nvSpPr>
            <p:cNvPr id="731" name="Google Shape;731;p24"/>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32" name="Google Shape;732;p24"/>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3" name="Google Shape;733;p24"/>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4" name="Google Shape;734;p24"/>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5" name="Google Shape;735;p24"/>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6" name="Google Shape;736;p24"/>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7" name="Google Shape;737;p24"/>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738" name="Google Shape;738;p24"/>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739" name="Google Shape;739;p24"/>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40" name="Google Shape;740;p24"/>
          <p:cNvCxnSpPr/>
          <p:nvPr/>
        </p:nvCxnSpPr>
        <p:spPr>
          <a:xfrm>
            <a:off x="66675" y="5312704"/>
            <a:ext cx="1657159" cy="0"/>
          </a:xfrm>
          <a:prstGeom prst="straightConnector1">
            <a:avLst/>
          </a:prstGeom>
          <a:noFill/>
          <a:ln w="9525" cap="flat" cmpd="sng">
            <a:solidFill>
              <a:schemeClr val="lt1"/>
            </a:solidFill>
            <a:prstDash val="solid"/>
            <a:miter lim="800000"/>
            <a:headEnd type="none" w="sm" len="sm"/>
            <a:tailEnd type="none" w="sm" len="sm"/>
          </a:ln>
        </p:spPr>
      </p:cxnSp>
      <p:sp>
        <p:nvSpPr>
          <p:cNvPr id="741" name="Google Shape;741;p24"/>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21</a:t>
            </a:fld>
            <a:endParaRPr/>
          </a:p>
        </p:txBody>
      </p:sp>
      <p:sp>
        <p:nvSpPr>
          <p:cNvPr id="23" name="Google Shape;728;p24"/>
          <p:cNvSpPr/>
          <p:nvPr/>
        </p:nvSpPr>
        <p:spPr>
          <a:xfrm>
            <a:off x="-69850" y="1"/>
            <a:ext cx="2208184" cy="7170234"/>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544;p15"/>
          <p:cNvSpPr txBox="1"/>
          <p:nvPr/>
        </p:nvSpPr>
        <p:spPr>
          <a:xfrm>
            <a:off x="-53013" y="2707454"/>
            <a:ext cx="2244129" cy="1349074"/>
          </a:xfrm>
          <a:prstGeom prst="rect">
            <a:avLst/>
          </a:prstGeom>
          <a:noFill/>
          <a:ln>
            <a:noFill/>
          </a:ln>
        </p:spPr>
        <p:txBody>
          <a:bodyPr spcFirstLastPara="1" wrap="square" lIns="91425" tIns="45700" rIns="91425" bIns="45700" anchor="ctr" anchorCtr="0">
            <a:normAutofit/>
          </a:bodyPr>
          <a:lstStyle/>
          <a:p>
            <a:pPr>
              <a:lnSpc>
                <a:spcPct val="90000"/>
              </a:lnSpc>
              <a:buClr>
                <a:schemeClr val="lt1"/>
              </a:buClr>
              <a:buSzPts val="2400"/>
            </a:pPr>
            <a:r>
              <a:rPr lang="en-US" sz="2400" b="1" dirty="0">
                <a:solidFill>
                  <a:schemeClr val="lt1"/>
                </a:solidFill>
                <a:latin typeface="Georgia"/>
              </a:rPr>
              <a:t>Ensemble</a:t>
            </a:r>
          </a:p>
          <a:p>
            <a:pPr>
              <a:lnSpc>
                <a:spcPct val="90000"/>
              </a:lnSpc>
              <a:buClr>
                <a:schemeClr val="lt1"/>
              </a:buClr>
              <a:buSzPts val="2400"/>
            </a:pPr>
            <a:endParaRPr lang="en-US" sz="2400" b="1" dirty="0">
              <a:solidFill>
                <a:schemeClr val="lt1"/>
              </a:solidFill>
              <a:latin typeface="Georgia"/>
            </a:endParaRPr>
          </a:p>
          <a:p>
            <a:pPr>
              <a:lnSpc>
                <a:spcPct val="90000"/>
              </a:lnSpc>
              <a:buClr>
                <a:schemeClr val="lt1"/>
              </a:buClr>
              <a:buSzPts val="2400"/>
            </a:pPr>
            <a:endParaRPr lang="en-US" sz="2400" b="1" dirty="0">
              <a:solidFill>
                <a:schemeClr val="lt1"/>
              </a:solidFill>
              <a:latin typeface="Georgia"/>
            </a:endParaRPr>
          </a:p>
          <a:p>
            <a:pPr lvl="0">
              <a:lnSpc>
                <a:spcPct val="90000"/>
              </a:lnSpc>
              <a:buClr>
                <a:schemeClr val="lt1"/>
              </a:buClr>
              <a:buSzPts val="2400"/>
            </a:pPr>
            <a:endParaRPr lang="en-US" sz="2400" dirty="0"/>
          </a:p>
        </p:txBody>
      </p:sp>
      <p:pic>
        <p:nvPicPr>
          <p:cNvPr id="2" name="Picture 1">
            <a:extLst>
              <a:ext uri="{FF2B5EF4-FFF2-40B4-BE49-F238E27FC236}">
                <a16:creationId xmlns:a16="http://schemas.microsoft.com/office/drawing/2014/main" id="{616AF39E-8FF2-6E40-AFBF-7907ECA7783C}"/>
              </a:ext>
            </a:extLst>
          </p:cNvPr>
          <p:cNvPicPr>
            <a:picLocks noChangeAspect="1"/>
          </p:cNvPicPr>
          <p:nvPr/>
        </p:nvPicPr>
        <p:blipFill>
          <a:blip r:embed="rId3"/>
          <a:stretch>
            <a:fillRect/>
          </a:stretch>
        </p:blipFill>
        <p:spPr>
          <a:xfrm>
            <a:off x="2324021" y="1728187"/>
            <a:ext cx="9205453" cy="1349075"/>
          </a:xfrm>
          <a:prstGeom prst="rect">
            <a:avLst/>
          </a:prstGeom>
        </p:spPr>
      </p:pic>
      <p:pic>
        <p:nvPicPr>
          <p:cNvPr id="5" name="Picture 4">
            <a:extLst>
              <a:ext uri="{FF2B5EF4-FFF2-40B4-BE49-F238E27FC236}">
                <a16:creationId xmlns:a16="http://schemas.microsoft.com/office/drawing/2014/main" id="{D051B57A-EE9B-0946-9260-324C08746A98}"/>
              </a:ext>
            </a:extLst>
          </p:cNvPr>
          <p:cNvPicPr>
            <a:picLocks noChangeAspect="1"/>
          </p:cNvPicPr>
          <p:nvPr/>
        </p:nvPicPr>
        <p:blipFill>
          <a:blip r:embed="rId4"/>
          <a:stretch>
            <a:fillRect/>
          </a:stretch>
        </p:blipFill>
        <p:spPr>
          <a:xfrm>
            <a:off x="2300449" y="4009304"/>
            <a:ext cx="9824876" cy="1463040"/>
          </a:xfrm>
          <a:prstGeom prst="rect">
            <a:avLst/>
          </a:prstGeom>
        </p:spPr>
      </p:pic>
      <p:sp>
        <p:nvSpPr>
          <p:cNvPr id="6" name="TextBox 5">
            <a:extLst>
              <a:ext uri="{FF2B5EF4-FFF2-40B4-BE49-F238E27FC236}">
                <a16:creationId xmlns:a16="http://schemas.microsoft.com/office/drawing/2014/main" id="{DE329012-04ED-9E43-97D9-45970F0EE796}"/>
              </a:ext>
            </a:extLst>
          </p:cNvPr>
          <p:cNvSpPr txBox="1"/>
          <p:nvPr/>
        </p:nvSpPr>
        <p:spPr>
          <a:xfrm>
            <a:off x="2844800" y="632178"/>
            <a:ext cx="2884508" cy="369332"/>
          </a:xfrm>
          <a:prstGeom prst="rect">
            <a:avLst/>
          </a:prstGeom>
          <a:noFill/>
        </p:spPr>
        <p:txBody>
          <a:bodyPr wrap="none" rtlCol="0">
            <a:spAutoFit/>
          </a:bodyPr>
          <a:lstStyle/>
          <a:p>
            <a:r>
              <a:rPr lang="en-US" dirty="0"/>
              <a:t>Ensemble by Majority Voting</a:t>
            </a:r>
          </a:p>
        </p:txBody>
      </p:sp>
      <p:sp>
        <p:nvSpPr>
          <p:cNvPr id="7" name="TextBox 6">
            <a:extLst>
              <a:ext uri="{FF2B5EF4-FFF2-40B4-BE49-F238E27FC236}">
                <a16:creationId xmlns:a16="http://schemas.microsoft.com/office/drawing/2014/main" id="{CC0F98FC-6017-7545-B471-9CAB173690F3}"/>
              </a:ext>
            </a:extLst>
          </p:cNvPr>
          <p:cNvSpPr txBox="1"/>
          <p:nvPr/>
        </p:nvSpPr>
        <p:spPr>
          <a:xfrm>
            <a:off x="2878667" y="3443111"/>
            <a:ext cx="3120021" cy="369332"/>
          </a:xfrm>
          <a:prstGeom prst="rect">
            <a:avLst/>
          </a:prstGeom>
          <a:noFill/>
        </p:spPr>
        <p:txBody>
          <a:bodyPr wrap="none" rtlCol="0">
            <a:spAutoFit/>
          </a:bodyPr>
          <a:lstStyle/>
          <a:p>
            <a:r>
              <a:rPr lang="en-US" dirty="0"/>
              <a:t>Ensemble by Weighted Average</a:t>
            </a:r>
          </a:p>
        </p:txBody>
      </p:sp>
    </p:spTree>
    <p:extLst>
      <p:ext uri="{BB962C8B-B14F-4D97-AF65-F5344CB8AC3E}">
        <p14:creationId xmlns:p14="http://schemas.microsoft.com/office/powerpoint/2010/main" val="227476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26"/>
          <p:cNvSpPr/>
          <p:nvPr/>
        </p:nvSpPr>
        <p:spPr>
          <a:xfrm>
            <a:off x="838201" y="2928616"/>
            <a:ext cx="2480593" cy="923330"/>
          </a:xfrm>
          <a:prstGeom prst="round2SameRect">
            <a:avLst>
              <a:gd name="adj1" fmla="val 16667"/>
              <a:gd name="adj2" fmla="val 0"/>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1" name="Google Shape;761;p26"/>
          <p:cNvSpPr/>
          <p:nvPr/>
        </p:nvSpPr>
        <p:spPr>
          <a:xfrm rot="10800000">
            <a:off x="3516537" y="3851946"/>
            <a:ext cx="2480593" cy="923330"/>
          </a:xfrm>
          <a:prstGeom prst="round2SameRect">
            <a:avLst>
              <a:gd name="adj1" fmla="val 16667"/>
              <a:gd name="adj2" fmla="val 0"/>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2" name="Google Shape;762;p26"/>
          <p:cNvSpPr/>
          <p:nvPr/>
        </p:nvSpPr>
        <p:spPr>
          <a:xfrm>
            <a:off x="6194872" y="2928616"/>
            <a:ext cx="2480593" cy="923330"/>
          </a:xfrm>
          <a:prstGeom prst="round2SameRect">
            <a:avLst>
              <a:gd name="adj1" fmla="val 16667"/>
              <a:gd name="adj2" fmla="val 0"/>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3" name="Google Shape;763;p26"/>
          <p:cNvSpPr/>
          <p:nvPr/>
        </p:nvSpPr>
        <p:spPr>
          <a:xfrm rot="10800000">
            <a:off x="8873208" y="3851946"/>
            <a:ext cx="2480593" cy="923330"/>
          </a:xfrm>
          <a:prstGeom prst="round2SameRect">
            <a:avLst>
              <a:gd name="adj1" fmla="val 16667"/>
              <a:gd name="adj2" fmla="val 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4" name="Google Shape;764;p26"/>
          <p:cNvSpPr txBox="1"/>
          <p:nvPr/>
        </p:nvSpPr>
        <p:spPr>
          <a:xfrm>
            <a:off x="377953" y="424212"/>
            <a:ext cx="11436096" cy="830997"/>
          </a:xfrm>
          <a:prstGeom prst="rect">
            <a:avLst/>
          </a:prstGeom>
          <a:solidFill>
            <a:schemeClr val="bg2">
              <a:lumMod val="60000"/>
              <a:lumOff val="40000"/>
            </a:schemeClr>
          </a:solidFill>
          <a:ln w="12700" cap="flat" cmpd="sng">
            <a:solidFill>
              <a:srgbClr val="8C3A38"/>
            </a:solidFill>
            <a:prstDash val="solid"/>
            <a:miter lim="800000"/>
            <a:headEnd type="none" w="sm" len="sm"/>
            <a:tailEnd type="none" w="sm" len="sm"/>
          </a:ln>
        </p:spPr>
        <p:txBody>
          <a:bodyPr spcFirstLastPara="1" wrap="square" lIns="0" tIns="0" rIns="0" bIns="0" anchor="t" anchorCtr="0">
            <a:spAutoFit/>
          </a:bodyPr>
          <a:lstStyle/>
          <a:p>
            <a:pPr marL="0" marR="0" lvl="0" indent="0" algn="ctr" rtl="0">
              <a:spcBef>
                <a:spcPts val="0"/>
              </a:spcBef>
              <a:spcAft>
                <a:spcPts val="0"/>
              </a:spcAft>
              <a:buNone/>
            </a:pPr>
            <a:r>
              <a:rPr lang="en-US" sz="5400">
                <a:solidFill>
                  <a:schemeClr val="lt1"/>
                </a:solidFill>
                <a:latin typeface="Calibri"/>
                <a:ea typeface="Calibri"/>
                <a:cs typeface="Calibri"/>
                <a:sym typeface="Calibri"/>
              </a:rPr>
              <a:t>Project Flow</a:t>
            </a:r>
            <a:endParaRPr/>
          </a:p>
        </p:txBody>
      </p:sp>
      <p:sp>
        <p:nvSpPr>
          <p:cNvPr id="765" name="Google Shape;765;p26"/>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766" name="Google Shape;766;p26"/>
          <p:cNvSpPr txBox="1"/>
          <p:nvPr/>
        </p:nvSpPr>
        <p:spPr>
          <a:xfrm>
            <a:off x="3862165" y="3836558"/>
            <a:ext cx="2078041"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Data Preparation</a:t>
            </a:r>
            <a:endParaRPr/>
          </a:p>
        </p:txBody>
      </p:sp>
      <p:sp>
        <p:nvSpPr>
          <p:cNvPr id="767" name="Google Shape;767;p26"/>
          <p:cNvSpPr txBox="1"/>
          <p:nvPr/>
        </p:nvSpPr>
        <p:spPr>
          <a:xfrm>
            <a:off x="9054353" y="3836558"/>
            <a:ext cx="2132760" cy="9541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dirty="0">
                <a:solidFill>
                  <a:schemeClr val="lt1"/>
                </a:solidFill>
                <a:latin typeface="Calibri"/>
                <a:ea typeface="Calibri"/>
                <a:cs typeface="Calibri"/>
                <a:sym typeface="Calibri"/>
              </a:rPr>
              <a:t>Interpreting the Results</a:t>
            </a:r>
            <a:endParaRPr sz="2800" dirty="0">
              <a:solidFill>
                <a:schemeClr val="lt1"/>
              </a:solidFill>
              <a:latin typeface="Calibri"/>
              <a:ea typeface="Calibri"/>
              <a:cs typeface="Calibri"/>
              <a:sym typeface="Calibri"/>
            </a:endParaRPr>
          </a:p>
        </p:txBody>
      </p:sp>
      <p:sp>
        <p:nvSpPr>
          <p:cNvPr id="768" name="Google Shape;768;p26"/>
          <p:cNvSpPr txBox="1"/>
          <p:nvPr/>
        </p:nvSpPr>
        <p:spPr>
          <a:xfrm>
            <a:off x="1181195" y="3128671"/>
            <a:ext cx="2087119"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Data Source</a:t>
            </a:r>
            <a:endParaRPr sz="2800" b="1">
              <a:solidFill>
                <a:schemeClr val="lt1"/>
              </a:solidFill>
              <a:latin typeface="Calibri"/>
              <a:ea typeface="Calibri"/>
              <a:cs typeface="Calibri"/>
              <a:sym typeface="Calibri"/>
            </a:endParaRPr>
          </a:p>
        </p:txBody>
      </p:sp>
      <p:sp>
        <p:nvSpPr>
          <p:cNvPr id="769" name="Google Shape;769;p26"/>
          <p:cNvSpPr txBox="1"/>
          <p:nvPr/>
        </p:nvSpPr>
        <p:spPr>
          <a:xfrm>
            <a:off x="6540501" y="3128671"/>
            <a:ext cx="17560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a:solidFill>
                  <a:schemeClr val="lt1"/>
                </a:solidFill>
                <a:latin typeface="Calibri"/>
                <a:ea typeface="Calibri"/>
                <a:cs typeface="Calibri"/>
                <a:sym typeface="Calibri"/>
              </a:rPr>
              <a:t>Modeling</a:t>
            </a:r>
            <a:endParaRPr sz="2800">
              <a:solidFill>
                <a:schemeClr val="lt1"/>
              </a:solidFill>
              <a:latin typeface="Calibri"/>
              <a:ea typeface="Calibri"/>
              <a:cs typeface="Calibri"/>
              <a:sym typeface="Calibri"/>
            </a:endParaRPr>
          </a:p>
        </p:txBody>
      </p:sp>
      <p:sp>
        <p:nvSpPr>
          <p:cNvPr id="770" name="Google Shape;770;p26"/>
          <p:cNvSpPr/>
          <p:nvPr/>
        </p:nvSpPr>
        <p:spPr>
          <a:xfrm>
            <a:off x="838201" y="4009683"/>
            <a:ext cx="2480594" cy="492443"/>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Data Sources</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Quattrocento Sans"/>
                <a:ea typeface="Quattrocento Sans"/>
                <a:cs typeface="Quattrocento Sans"/>
                <a:sym typeface="Quattrocento Sans"/>
              </a:rPr>
              <a:t>Dataset Description</a:t>
            </a:r>
            <a:endParaRPr/>
          </a:p>
        </p:txBody>
      </p:sp>
      <p:sp>
        <p:nvSpPr>
          <p:cNvPr id="771" name="Google Shape;771;p26"/>
          <p:cNvSpPr/>
          <p:nvPr/>
        </p:nvSpPr>
        <p:spPr>
          <a:xfrm>
            <a:off x="6285445" y="4009683"/>
            <a:ext cx="2390020" cy="55399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Technique/solution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Inputs/output </a:t>
            </a:r>
            <a:endParaRPr/>
          </a:p>
        </p:txBody>
      </p:sp>
      <p:sp>
        <p:nvSpPr>
          <p:cNvPr id="772" name="Google Shape;772;p26"/>
          <p:cNvSpPr/>
          <p:nvPr/>
        </p:nvSpPr>
        <p:spPr>
          <a:xfrm>
            <a:off x="3573459" y="2561756"/>
            <a:ext cx="2480594" cy="1107996"/>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Cleaning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Validation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Visualization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partition</a:t>
            </a:r>
            <a:endParaRPr/>
          </a:p>
        </p:txBody>
      </p:sp>
      <p:sp>
        <p:nvSpPr>
          <p:cNvPr id="773" name="Google Shape;773;p26"/>
          <p:cNvSpPr/>
          <p:nvPr/>
        </p:nvSpPr>
        <p:spPr>
          <a:xfrm>
            <a:off x="9021094" y="2762240"/>
            <a:ext cx="2225927" cy="830997"/>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Evaluation Result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Recommendations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Future Work</a:t>
            </a:r>
            <a:endParaRPr dirty="0"/>
          </a:p>
        </p:txBody>
      </p:sp>
      <p:sp>
        <p:nvSpPr>
          <p:cNvPr id="774" name="Google Shape;774;p26"/>
          <p:cNvSpPr/>
          <p:nvPr/>
        </p:nvSpPr>
        <p:spPr>
          <a:xfrm>
            <a:off x="1707022" y="1905105"/>
            <a:ext cx="742950" cy="742950"/>
          </a:xfrm>
          <a:prstGeom prst="ellipse">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1</a:t>
            </a:r>
            <a:endParaRPr/>
          </a:p>
        </p:txBody>
      </p:sp>
      <p:sp>
        <p:nvSpPr>
          <p:cNvPr id="775" name="Google Shape;775;p26"/>
          <p:cNvSpPr/>
          <p:nvPr/>
        </p:nvSpPr>
        <p:spPr>
          <a:xfrm>
            <a:off x="7063692" y="1905105"/>
            <a:ext cx="742950" cy="742950"/>
          </a:xfrm>
          <a:prstGeom prst="ellipse">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3</a:t>
            </a:r>
            <a:endParaRPr/>
          </a:p>
        </p:txBody>
      </p:sp>
      <p:sp>
        <p:nvSpPr>
          <p:cNvPr id="776" name="Google Shape;776;p26"/>
          <p:cNvSpPr/>
          <p:nvPr/>
        </p:nvSpPr>
        <p:spPr>
          <a:xfrm>
            <a:off x="4385358" y="5052276"/>
            <a:ext cx="742950" cy="742950"/>
          </a:xfrm>
          <a:prstGeom prst="ellipse">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2</a:t>
            </a:r>
            <a:endParaRPr/>
          </a:p>
        </p:txBody>
      </p:sp>
      <p:sp>
        <p:nvSpPr>
          <p:cNvPr id="777" name="Google Shape;777;p26"/>
          <p:cNvSpPr/>
          <p:nvPr/>
        </p:nvSpPr>
        <p:spPr>
          <a:xfrm>
            <a:off x="9742029" y="5052276"/>
            <a:ext cx="742950" cy="74295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Calibri"/>
                <a:ea typeface="Calibri"/>
                <a:cs typeface="Calibri"/>
                <a:sym typeface="Calibri"/>
              </a:rPr>
              <a:t>4</a:t>
            </a:r>
            <a:endParaRPr/>
          </a:p>
        </p:txBody>
      </p:sp>
      <p:grpSp>
        <p:nvGrpSpPr>
          <p:cNvPr id="778" name="Google Shape;778;p26"/>
          <p:cNvGrpSpPr/>
          <p:nvPr/>
        </p:nvGrpSpPr>
        <p:grpSpPr>
          <a:xfrm>
            <a:off x="660696" y="3400067"/>
            <a:ext cx="643467" cy="643467"/>
            <a:chOff x="5452533" y="822854"/>
            <a:chExt cx="643467" cy="643467"/>
          </a:xfrm>
        </p:grpSpPr>
        <p:sp>
          <p:nvSpPr>
            <p:cNvPr id="779" name="Google Shape;779;p26"/>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80" name="Google Shape;780;p26"/>
            <p:cNvGrpSpPr/>
            <p:nvPr/>
          </p:nvGrpSpPr>
          <p:grpSpPr>
            <a:xfrm>
              <a:off x="5631916" y="1001580"/>
              <a:ext cx="284701" cy="286014"/>
              <a:chOff x="7005638" y="3978275"/>
              <a:chExt cx="344488" cy="346076"/>
            </a:xfrm>
          </p:grpSpPr>
          <p:cxnSp>
            <p:nvCxnSpPr>
              <p:cNvPr id="781" name="Google Shape;781;p26"/>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782" name="Google Shape;782;p26"/>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783" name="Google Shape;783;p26"/>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784" name="Google Shape;784;p26"/>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785" name="Google Shape;785;p26"/>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86" name="Google Shape;786;p26"/>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787" name="Google Shape;787;p26"/>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8" name="Google Shape;788;p26"/>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789" name="Google Shape;789;p26"/>
          <p:cNvGrpSpPr/>
          <p:nvPr/>
        </p:nvGrpSpPr>
        <p:grpSpPr>
          <a:xfrm>
            <a:off x="3394732" y="3711618"/>
            <a:ext cx="643467" cy="643467"/>
            <a:chOff x="5452533" y="2295736"/>
            <a:chExt cx="643467" cy="643467"/>
          </a:xfrm>
        </p:grpSpPr>
        <p:sp>
          <p:nvSpPr>
            <p:cNvPr id="790" name="Google Shape;790;p26"/>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91" name="Google Shape;791;p26"/>
            <p:cNvGrpSpPr/>
            <p:nvPr/>
          </p:nvGrpSpPr>
          <p:grpSpPr>
            <a:xfrm>
              <a:off x="5631260" y="2493487"/>
              <a:ext cx="286013" cy="247965"/>
              <a:chOff x="7726363" y="3648076"/>
              <a:chExt cx="346075" cy="300038"/>
            </a:xfrm>
          </p:grpSpPr>
          <p:sp>
            <p:nvSpPr>
              <p:cNvPr id="792" name="Google Shape;792;p26"/>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93" name="Google Shape;793;p26"/>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794" name="Google Shape;794;p26"/>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795" name="Google Shape;795;p26"/>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96" name="Google Shape;796;p26"/>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797" name="Google Shape;797;p26"/>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26"/>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99" name="Google Shape;799;p26"/>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800" name="Google Shape;800;p26"/>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801" name="Google Shape;801;p26"/>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802" name="Google Shape;802;p26"/>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803" name="Google Shape;803;p26"/>
          <p:cNvGrpSpPr/>
          <p:nvPr/>
        </p:nvGrpSpPr>
        <p:grpSpPr>
          <a:xfrm>
            <a:off x="8244267" y="2708048"/>
            <a:ext cx="643467" cy="643467"/>
            <a:chOff x="5452533" y="3768618"/>
            <a:chExt cx="643467" cy="643467"/>
          </a:xfrm>
        </p:grpSpPr>
        <p:sp>
          <p:nvSpPr>
            <p:cNvPr id="804" name="Google Shape;804;p26"/>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05" name="Google Shape;805;p26"/>
            <p:cNvGrpSpPr/>
            <p:nvPr/>
          </p:nvGrpSpPr>
          <p:grpSpPr>
            <a:xfrm>
              <a:off x="5631260" y="3947345"/>
              <a:ext cx="286013" cy="286013"/>
              <a:chOff x="8447088" y="3255963"/>
              <a:chExt cx="346075" cy="346075"/>
            </a:xfrm>
          </p:grpSpPr>
          <p:sp>
            <p:nvSpPr>
              <p:cNvPr id="806" name="Google Shape;806;p26"/>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26"/>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808;p26"/>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809" name="Google Shape;809;p26"/>
          <p:cNvGrpSpPr/>
          <p:nvPr/>
        </p:nvGrpSpPr>
        <p:grpSpPr>
          <a:xfrm>
            <a:off x="10859825" y="4024169"/>
            <a:ext cx="794867" cy="724178"/>
            <a:chOff x="5387669" y="5200806"/>
            <a:chExt cx="872864" cy="724178"/>
          </a:xfrm>
        </p:grpSpPr>
        <p:sp>
          <p:nvSpPr>
            <p:cNvPr id="810" name="Google Shape;810;p26"/>
            <p:cNvSpPr/>
            <p:nvPr/>
          </p:nvSpPr>
          <p:spPr>
            <a:xfrm>
              <a:off x="5387669" y="5200806"/>
              <a:ext cx="872864" cy="72417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11" name="Google Shape;811;p26"/>
            <p:cNvGrpSpPr/>
            <p:nvPr/>
          </p:nvGrpSpPr>
          <p:grpSpPr>
            <a:xfrm>
              <a:off x="5631554" y="5365711"/>
              <a:ext cx="306753" cy="340536"/>
              <a:chOff x="6282098" y="4994979"/>
              <a:chExt cx="371171" cy="412047"/>
            </a:xfrm>
          </p:grpSpPr>
          <p:sp>
            <p:nvSpPr>
              <p:cNvPr id="812" name="Google Shape;812;p26"/>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813" name="Google Shape;813;p26"/>
              <p:cNvCxnSpPr/>
              <p:nvPr/>
            </p:nvCxnSpPr>
            <p:spPr>
              <a:xfrm>
                <a:off x="6434138" y="5167313"/>
                <a:ext cx="60325" cy="0"/>
              </a:xfrm>
              <a:prstGeom prst="straightConnector1">
                <a:avLst/>
              </a:prstGeom>
              <a:noFill/>
              <a:ln w="12700" cap="rnd" cmpd="sng">
                <a:solidFill>
                  <a:schemeClr val="accent2"/>
                </a:solidFill>
                <a:prstDash val="solid"/>
                <a:round/>
                <a:headEnd type="none" w="med" len="med"/>
                <a:tailEnd type="none" w="med" len="med"/>
              </a:ln>
            </p:spPr>
          </p:cxnSp>
          <p:cxnSp>
            <p:nvCxnSpPr>
              <p:cNvPr id="814" name="Google Shape;814;p26"/>
              <p:cNvCxnSpPr/>
              <p:nvPr/>
            </p:nvCxnSpPr>
            <p:spPr>
              <a:xfrm>
                <a:off x="6403975" y="5197476"/>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815" name="Google Shape;815;p26"/>
              <p:cNvCxnSpPr/>
              <p:nvPr/>
            </p:nvCxnSpPr>
            <p:spPr>
              <a:xfrm>
                <a:off x="6403975" y="5227638"/>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816" name="Google Shape;816;p26"/>
              <p:cNvCxnSpPr/>
              <p:nvPr/>
            </p:nvCxnSpPr>
            <p:spPr>
              <a:xfrm>
                <a:off x="6403975" y="5257801"/>
                <a:ext cx="90488" cy="0"/>
              </a:xfrm>
              <a:prstGeom prst="straightConnector1">
                <a:avLst/>
              </a:prstGeom>
              <a:noFill/>
              <a:ln w="12700" cap="rnd" cmpd="sng">
                <a:solidFill>
                  <a:schemeClr val="accent2"/>
                </a:solidFill>
                <a:prstDash val="solid"/>
                <a:round/>
                <a:headEnd type="none" w="med" len="med"/>
                <a:tailEnd type="none" w="med" len="med"/>
              </a:ln>
            </p:spPr>
          </p:cxnSp>
          <p:sp>
            <p:nvSpPr>
              <p:cNvPr id="817" name="Google Shape;817;p26"/>
              <p:cNvSpPr/>
              <p:nvPr/>
            </p:nvSpPr>
            <p:spPr>
              <a:xfrm>
                <a:off x="6282098" y="4994979"/>
                <a:ext cx="371171" cy="412047"/>
              </a:xfrm>
              <a:prstGeom prst="rect">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818" name="Google Shape;818;p26"/>
          <p:cNvSpPr/>
          <p:nvPr/>
        </p:nvSpPr>
        <p:spPr>
          <a:xfrm>
            <a:off x="8801375" y="1452707"/>
            <a:ext cx="2768909" cy="4375500"/>
          </a:xfrm>
          <a:prstGeom prst="rect">
            <a:avLst/>
          </a:prstGeom>
          <a:noFill/>
          <a:ln w="41275" cap="flat" cmpd="thickThin">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19" name="Google Shape;819;p26"/>
          <p:cNvSpPr/>
          <p:nvPr/>
        </p:nvSpPr>
        <p:spPr>
          <a:xfrm>
            <a:off x="377954" y="1419725"/>
            <a:ext cx="8319878" cy="4375500"/>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p:nvPr/>
        </p:nvSpPr>
        <p:spPr>
          <a:xfrm>
            <a:off x="0" y="0"/>
            <a:ext cx="1714500" cy="6858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15"/>
          <p:cNvSpPr txBox="1">
            <a:spLocks noGrp="1"/>
          </p:cNvSpPr>
          <p:nvPr>
            <p:ph type="body" idx="1"/>
          </p:nvPr>
        </p:nvSpPr>
        <p:spPr>
          <a:xfrm>
            <a:off x="0" y="3022958"/>
            <a:ext cx="1571626" cy="98355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dirty="0">
                <a:solidFill>
                  <a:schemeClr val="lt1"/>
                </a:solidFill>
                <a:latin typeface="Georgia" panose="02040502050405020303" pitchFamily="18" charset="0"/>
                <a:ea typeface="Calibri"/>
                <a:cs typeface="Calibri"/>
                <a:sym typeface="Calibri"/>
              </a:rPr>
              <a:t>Confusion Matrix</a:t>
            </a:r>
            <a:endParaRPr sz="2400" i="1" dirty="0">
              <a:solidFill>
                <a:schemeClr val="lt1"/>
              </a:solidFill>
              <a:latin typeface="Georgia" panose="02040502050405020303" pitchFamily="18" charset="0"/>
              <a:ea typeface="Calibri"/>
              <a:cs typeface="Calibri"/>
              <a:sym typeface="Calibri"/>
            </a:endParaRPr>
          </a:p>
        </p:txBody>
      </p:sp>
      <p:grpSp>
        <p:nvGrpSpPr>
          <p:cNvPr id="532" name="Google Shape;532;p15"/>
          <p:cNvGrpSpPr/>
          <p:nvPr/>
        </p:nvGrpSpPr>
        <p:grpSpPr>
          <a:xfrm>
            <a:off x="66675" y="2073933"/>
            <a:ext cx="403226" cy="405083"/>
            <a:chOff x="4841875" y="3978275"/>
            <a:chExt cx="344488" cy="346075"/>
          </a:xfrm>
        </p:grpSpPr>
        <p:sp>
          <p:nvSpPr>
            <p:cNvPr id="533" name="Google Shape;533;p15"/>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34" name="Google Shape;534;p15"/>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5" name="Google Shape;535;p15"/>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6" name="Google Shape;536;p15"/>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7" name="Google Shape;537;p15"/>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8" name="Google Shape;538;p15"/>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9" name="Google Shape;539;p15"/>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40" name="Google Shape;540;p15"/>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541" name="Google Shape;541;p15"/>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3" name="Google Shape;543;p15"/>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23</a:t>
            </a:fld>
            <a:endParaRPr/>
          </a:p>
        </p:txBody>
      </p:sp>
      <p:sp>
        <p:nvSpPr>
          <p:cNvPr id="544" name="Google Shape;544;p15"/>
          <p:cNvSpPr txBox="1"/>
          <p:nvPr/>
        </p:nvSpPr>
        <p:spPr>
          <a:xfrm>
            <a:off x="0" y="-80962"/>
            <a:ext cx="2171699" cy="155892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800"/>
            </a:pPr>
            <a:endParaRPr lang="en-US" sz="2400" b="1" dirty="0">
              <a:solidFill>
                <a:schemeClr val="lt1"/>
              </a:solidFill>
              <a:latin typeface="Georgia"/>
              <a:ea typeface="Georgia"/>
              <a:cs typeface="Georgia"/>
              <a:sym typeface="Georgia"/>
            </a:endParaRPr>
          </a:p>
        </p:txBody>
      </p:sp>
      <p:pic>
        <p:nvPicPr>
          <p:cNvPr id="8" name="Picture 7" descr="A screenshot of a computer&#10;&#10;Description automatically generated with medium confidence">
            <a:extLst>
              <a:ext uri="{FF2B5EF4-FFF2-40B4-BE49-F238E27FC236}">
                <a16:creationId xmlns:a16="http://schemas.microsoft.com/office/drawing/2014/main" id="{F5E8B26B-5400-0441-A578-BBF9C212481D}"/>
              </a:ext>
            </a:extLst>
          </p:cNvPr>
          <p:cNvPicPr>
            <a:picLocks noChangeAspect="1"/>
          </p:cNvPicPr>
          <p:nvPr/>
        </p:nvPicPr>
        <p:blipFill>
          <a:blip r:embed="rId3"/>
          <a:stretch>
            <a:fillRect/>
          </a:stretch>
        </p:blipFill>
        <p:spPr>
          <a:xfrm>
            <a:off x="1714500" y="972611"/>
            <a:ext cx="3218744" cy="5441609"/>
          </a:xfrm>
          <a:prstGeom prst="rect">
            <a:avLst/>
          </a:prstGeom>
          <a:solidFill>
            <a:srgbClr val="FFC000"/>
          </a:solidFill>
        </p:spPr>
      </p:pic>
      <p:pic>
        <p:nvPicPr>
          <p:cNvPr id="12" name="Picture 11" descr="Table&#10;&#10;Description automatically generated">
            <a:extLst>
              <a:ext uri="{FF2B5EF4-FFF2-40B4-BE49-F238E27FC236}">
                <a16:creationId xmlns:a16="http://schemas.microsoft.com/office/drawing/2014/main" id="{58AB2424-40C7-534D-8CCE-5E851052FDE8}"/>
              </a:ext>
            </a:extLst>
          </p:cNvPr>
          <p:cNvPicPr>
            <a:picLocks noChangeAspect="1"/>
          </p:cNvPicPr>
          <p:nvPr/>
        </p:nvPicPr>
        <p:blipFill>
          <a:blip r:embed="rId4"/>
          <a:stretch>
            <a:fillRect/>
          </a:stretch>
        </p:blipFill>
        <p:spPr>
          <a:xfrm>
            <a:off x="5238439" y="972609"/>
            <a:ext cx="3218744" cy="5441609"/>
          </a:xfrm>
          <a:prstGeom prst="rect">
            <a:avLst/>
          </a:prstGeom>
        </p:spPr>
      </p:pic>
      <p:sp>
        <p:nvSpPr>
          <p:cNvPr id="13" name="TextBox 12">
            <a:extLst>
              <a:ext uri="{FF2B5EF4-FFF2-40B4-BE49-F238E27FC236}">
                <a16:creationId xmlns:a16="http://schemas.microsoft.com/office/drawing/2014/main" id="{80650249-0487-1F4F-AC6D-8BC31B95E744}"/>
              </a:ext>
            </a:extLst>
          </p:cNvPr>
          <p:cNvSpPr txBox="1"/>
          <p:nvPr/>
        </p:nvSpPr>
        <p:spPr>
          <a:xfrm>
            <a:off x="4031940" y="241856"/>
            <a:ext cx="5904089" cy="369332"/>
          </a:xfrm>
          <a:prstGeom prst="rect">
            <a:avLst/>
          </a:prstGeom>
          <a:solidFill>
            <a:schemeClr val="accent2">
              <a:lumMod val="60000"/>
              <a:lumOff val="40000"/>
            </a:schemeClr>
          </a:solidFill>
        </p:spPr>
        <p:txBody>
          <a:bodyPr wrap="square" rtlCol="0">
            <a:spAutoFit/>
          </a:bodyPr>
          <a:lstStyle/>
          <a:p>
            <a:r>
              <a:rPr lang="en-US" b="1" dirty="0"/>
              <a:t>Confusion Matrix – KNN, Random Forest, Logistic Regression</a:t>
            </a:r>
          </a:p>
        </p:txBody>
      </p:sp>
      <p:sp>
        <p:nvSpPr>
          <p:cNvPr id="14" name="TextBox 13">
            <a:extLst>
              <a:ext uri="{FF2B5EF4-FFF2-40B4-BE49-F238E27FC236}">
                <a16:creationId xmlns:a16="http://schemas.microsoft.com/office/drawing/2014/main" id="{9CA09359-3781-9841-8350-1DF6AF80FADB}"/>
              </a:ext>
            </a:extLst>
          </p:cNvPr>
          <p:cNvSpPr txBox="1"/>
          <p:nvPr/>
        </p:nvSpPr>
        <p:spPr>
          <a:xfrm>
            <a:off x="3321144" y="1453619"/>
            <a:ext cx="689512" cy="646331"/>
          </a:xfrm>
          <a:prstGeom prst="rect">
            <a:avLst/>
          </a:prstGeom>
          <a:solidFill>
            <a:srgbClr val="00B0F0"/>
          </a:solidFill>
          <a:ln>
            <a:solidFill>
              <a:schemeClr val="tx1"/>
            </a:solidFill>
          </a:ln>
        </p:spPr>
        <p:txBody>
          <a:bodyPr wrap="square" rtlCol="0">
            <a:spAutoFit/>
          </a:bodyPr>
          <a:lstStyle/>
          <a:p>
            <a:r>
              <a:rPr lang="en-US" dirty="0"/>
              <a:t>KNN</a:t>
            </a:r>
            <a:br>
              <a:rPr lang="en-US" dirty="0"/>
            </a:br>
            <a:r>
              <a:rPr lang="en-US" dirty="0"/>
              <a:t>k=3</a:t>
            </a:r>
          </a:p>
        </p:txBody>
      </p:sp>
      <p:sp>
        <p:nvSpPr>
          <p:cNvPr id="15" name="TextBox 14">
            <a:extLst>
              <a:ext uri="{FF2B5EF4-FFF2-40B4-BE49-F238E27FC236}">
                <a16:creationId xmlns:a16="http://schemas.microsoft.com/office/drawing/2014/main" id="{0754C0AA-B6E1-6645-82A3-50EC70A26882}"/>
              </a:ext>
            </a:extLst>
          </p:cNvPr>
          <p:cNvSpPr txBox="1"/>
          <p:nvPr/>
        </p:nvSpPr>
        <p:spPr>
          <a:xfrm>
            <a:off x="6983985" y="1453619"/>
            <a:ext cx="1015999" cy="646331"/>
          </a:xfrm>
          <a:prstGeom prst="rect">
            <a:avLst/>
          </a:prstGeom>
          <a:solidFill>
            <a:srgbClr val="00B0F0"/>
          </a:solidFill>
          <a:ln>
            <a:solidFill>
              <a:schemeClr val="tx1"/>
            </a:solidFill>
          </a:ln>
        </p:spPr>
        <p:txBody>
          <a:bodyPr wrap="square" rtlCol="0">
            <a:spAutoFit/>
          </a:bodyPr>
          <a:lstStyle/>
          <a:p>
            <a:r>
              <a:rPr lang="en-US" dirty="0"/>
              <a:t>Random Forest</a:t>
            </a:r>
          </a:p>
        </p:txBody>
      </p:sp>
      <p:pic>
        <p:nvPicPr>
          <p:cNvPr id="17" name="Picture 16" descr="A picture containing text&#10;&#10;Description automatically generated">
            <a:extLst>
              <a:ext uri="{FF2B5EF4-FFF2-40B4-BE49-F238E27FC236}">
                <a16:creationId xmlns:a16="http://schemas.microsoft.com/office/drawing/2014/main" id="{50EA118C-71D1-F84A-96E4-8DB0C77FE9DD}"/>
              </a:ext>
            </a:extLst>
          </p:cNvPr>
          <p:cNvPicPr>
            <a:picLocks noChangeAspect="1"/>
          </p:cNvPicPr>
          <p:nvPr/>
        </p:nvPicPr>
        <p:blipFill>
          <a:blip r:embed="rId5"/>
          <a:stretch>
            <a:fillRect/>
          </a:stretch>
        </p:blipFill>
        <p:spPr>
          <a:xfrm>
            <a:off x="9109572" y="972609"/>
            <a:ext cx="2621674" cy="2058081"/>
          </a:xfrm>
          <a:prstGeom prst="rect">
            <a:avLst/>
          </a:prstGeom>
        </p:spPr>
      </p:pic>
      <p:sp>
        <p:nvSpPr>
          <p:cNvPr id="32" name="TextBox 31">
            <a:extLst>
              <a:ext uri="{FF2B5EF4-FFF2-40B4-BE49-F238E27FC236}">
                <a16:creationId xmlns:a16="http://schemas.microsoft.com/office/drawing/2014/main" id="{2C0782CA-D8B4-E940-A6AC-136B13B359AE}"/>
              </a:ext>
            </a:extLst>
          </p:cNvPr>
          <p:cNvSpPr txBox="1"/>
          <p:nvPr/>
        </p:nvSpPr>
        <p:spPr>
          <a:xfrm>
            <a:off x="10276048" y="1453619"/>
            <a:ext cx="1247875" cy="646331"/>
          </a:xfrm>
          <a:prstGeom prst="rect">
            <a:avLst/>
          </a:prstGeom>
          <a:solidFill>
            <a:srgbClr val="00B0F0"/>
          </a:solidFill>
          <a:ln>
            <a:solidFill>
              <a:schemeClr val="tx1"/>
            </a:solidFill>
          </a:ln>
        </p:spPr>
        <p:txBody>
          <a:bodyPr wrap="square" rtlCol="0">
            <a:spAutoFit/>
          </a:bodyPr>
          <a:lstStyle/>
          <a:p>
            <a:r>
              <a:rPr lang="en-US" dirty="0"/>
              <a:t>Logistic</a:t>
            </a:r>
          </a:p>
          <a:p>
            <a:r>
              <a:rPr lang="en-US" dirty="0"/>
              <a:t>Regression</a:t>
            </a:r>
          </a:p>
        </p:txBody>
      </p:sp>
    </p:spTree>
    <p:extLst>
      <p:ext uri="{BB962C8B-B14F-4D97-AF65-F5344CB8AC3E}">
        <p14:creationId xmlns:p14="http://schemas.microsoft.com/office/powerpoint/2010/main" val="3001408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p:nvPr/>
        </p:nvSpPr>
        <p:spPr>
          <a:xfrm>
            <a:off x="0" y="0"/>
            <a:ext cx="1786467" cy="6858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15"/>
          <p:cNvSpPr txBox="1">
            <a:spLocks noGrp="1"/>
          </p:cNvSpPr>
          <p:nvPr>
            <p:ph type="body" idx="1"/>
          </p:nvPr>
        </p:nvSpPr>
        <p:spPr>
          <a:xfrm>
            <a:off x="0" y="3022958"/>
            <a:ext cx="1571626" cy="98355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200"/>
              <a:buFont typeface="Calibri"/>
              <a:buNone/>
            </a:pPr>
            <a:r>
              <a:rPr lang="en-US" sz="2400" dirty="0">
                <a:solidFill>
                  <a:schemeClr val="lt1"/>
                </a:solidFill>
                <a:latin typeface="Georgia" panose="02040502050405020303" pitchFamily="18" charset="0"/>
                <a:ea typeface="Calibri"/>
                <a:cs typeface="Calibri"/>
                <a:sym typeface="Calibri"/>
              </a:rPr>
              <a:t>Confusion Matrix</a:t>
            </a:r>
            <a:endParaRPr sz="2400" i="1" dirty="0">
              <a:solidFill>
                <a:schemeClr val="lt1"/>
              </a:solidFill>
              <a:latin typeface="Georgia" panose="02040502050405020303" pitchFamily="18" charset="0"/>
              <a:ea typeface="Calibri"/>
              <a:cs typeface="Calibri"/>
              <a:sym typeface="Calibri"/>
            </a:endParaRPr>
          </a:p>
        </p:txBody>
      </p:sp>
      <p:grpSp>
        <p:nvGrpSpPr>
          <p:cNvPr id="532" name="Google Shape;532;p15"/>
          <p:cNvGrpSpPr/>
          <p:nvPr/>
        </p:nvGrpSpPr>
        <p:grpSpPr>
          <a:xfrm>
            <a:off x="66675" y="2073933"/>
            <a:ext cx="403226" cy="405083"/>
            <a:chOff x="4841875" y="3978275"/>
            <a:chExt cx="344488" cy="346075"/>
          </a:xfrm>
        </p:grpSpPr>
        <p:sp>
          <p:nvSpPr>
            <p:cNvPr id="533" name="Google Shape;533;p15"/>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534" name="Google Shape;534;p15"/>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5" name="Google Shape;535;p15"/>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6" name="Google Shape;536;p15"/>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7" name="Google Shape;537;p15"/>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8" name="Google Shape;538;p15"/>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39" name="Google Shape;539;p15"/>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540" name="Google Shape;540;p15"/>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541" name="Google Shape;541;p15"/>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3" name="Google Shape;543;p15"/>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24</a:t>
            </a:fld>
            <a:endParaRPr/>
          </a:p>
        </p:txBody>
      </p:sp>
      <p:sp>
        <p:nvSpPr>
          <p:cNvPr id="544" name="Google Shape;544;p15"/>
          <p:cNvSpPr txBox="1"/>
          <p:nvPr/>
        </p:nvSpPr>
        <p:spPr>
          <a:xfrm>
            <a:off x="0" y="-80962"/>
            <a:ext cx="2171699" cy="1558924"/>
          </a:xfrm>
          <a:prstGeom prst="rect">
            <a:avLst/>
          </a:prstGeom>
          <a:noFill/>
          <a:ln>
            <a:noFill/>
          </a:ln>
        </p:spPr>
        <p:txBody>
          <a:bodyPr spcFirstLastPara="1" wrap="square" lIns="91425" tIns="45700" rIns="91425" bIns="45700" anchor="ctr" anchorCtr="0">
            <a:normAutofit/>
          </a:bodyPr>
          <a:lstStyle/>
          <a:p>
            <a:pPr lvl="0">
              <a:lnSpc>
                <a:spcPct val="90000"/>
              </a:lnSpc>
              <a:buClr>
                <a:schemeClr val="lt1"/>
              </a:buClr>
              <a:buSzPts val="2800"/>
            </a:pPr>
            <a:endParaRPr lang="en-US" sz="2400" b="1" dirty="0">
              <a:solidFill>
                <a:schemeClr val="lt1"/>
              </a:solidFill>
              <a:latin typeface="Georgia"/>
              <a:ea typeface="Georgia"/>
              <a:cs typeface="Georgia"/>
              <a:sym typeface="Georgia"/>
            </a:endParaRPr>
          </a:p>
        </p:txBody>
      </p:sp>
      <p:sp>
        <p:nvSpPr>
          <p:cNvPr id="13" name="TextBox 12">
            <a:extLst>
              <a:ext uri="{FF2B5EF4-FFF2-40B4-BE49-F238E27FC236}">
                <a16:creationId xmlns:a16="http://schemas.microsoft.com/office/drawing/2014/main" id="{80650249-0487-1F4F-AC6D-8BC31B95E744}"/>
              </a:ext>
            </a:extLst>
          </p:cNvPr>
          <p:cNvSpPr txBox="1"/>
          <p:nvPr/>
        </p:nvSpPr>
        <p:spPr>
          <a:xfrm>
            <a:off x="3220506" y="259114"/>
            <a:ext cx="7653867" cy="369332"/>
          </a:xfrm>
          <a:prstGeom prst="rect">
            <a:avLst/>
          </a:prstGeom>
          <a:solidFill>
            <a:schemeClr val="accent2">
              <a:lumMod val="60000"/>
              <a:lumOff val="40000"/>
            </a:schemeClr>
          </a:solidFill>
        </p:spPr>
        <p:txBody>
          <a:bodyPr wrap="square" rtlCol="0">
            <a:spAutoFit/>
          </a:bodyPr>
          <a:lstStyle/>
          <a:p>
            <a:r>
              <a:rPr lang="en-US" b="1" dirty="0"/>
              <a:t>Confusion Matrix – Neural Networks, Ensemble Voting, Ensemble Weighted</a:t>
            </a:r>
          </a:p>
        </p:txBody>
      </p:sp>
      <p:pic>
        <p:nvPicPr>
          <p:cNvPr id="6" name="Picture 5" descr="Text&#10;&#10;Description automatically generated">
            <a:extLst>
              <a:ext uri="{FF2B5EF4-FFF2-40B4-BE49-F238E27FC236}">
                <a16:creationId xmlns:a16="http://schemas.microsoft.com/office/drawing/2014/main" id="{09D38F48-0944-4A4F-B0CE-25ABC969778D}"/>
              </a:ext>
            </a:extLst>
          </p:cNvPr>
          <p:cNvPicPr>
            <a:picLocks noChangeAspect="1"/>
          </p:cNvPicPr>
          <p:nvPr/>
        </p:nvPicPr>
        <p:blipFill>
          <a:blip r:embed="rId3"/>
          <a:stretch>
            <a:fillRect/>
          </a:stretch>
        </p:blipFill>
        <p:spPr>
          <a:xfrm>
            <a:off x="1786467" y="919183"/>
            <a:ext cx="3270955" cy="5495037"/>
          </a:xfrm>
          <a:prstGeom prst="rect">
            <a:avLst/>
          </a:prstGeom>
        </p:spPr>
      </p:pic>
      <p:sp>
        <p:nvSpPr>
          <p:cNvPr id="7" name="TextBox 6">
            <a:extLst>
              <a:ext uri="{FF2B5EF4-FFF2-40B4-BE49-F238E27FC236}">
                <a16:creationId xmlns:a16="http://schemas.microsoft.com/office/drawing/2014/main" id="{AABDECC7-EFEE-204B-81B0-A38C1F420390}"/>
              </a:ext>
            </a:extLst>
          </p:cNvPr>
          <p:cNvSpPr txBox="1"/>
          <p:nvPr/>
        </p:nvSpPr>
        <p:spPr>
          <a:xfrm>
            <a:off x="3776485" y="1750767"/>
            <a:ext cx="1111604" cy="646331"/>
          </a:xfrm>
          <a:prstGeom prst="rect">
            <a:avLst/>
          </a:prstGeom>
          <a:noFill/>
        </p:spPr>
        <p:txBody>
          <a:bodyPr wrap="square" rtlCol="0">
            <a:spAutoFit/>
          </a:bodyPr>
          <a:lstStyle/>
          <a:p>
            <a:r>
              <a:rPr lang="en-US" b="1" dirty="0">
                <a:solidFill>
                  <a:srgbClr val="FF0000"/>
                </a:solidFill>
              </a:rPr>
              <a:t>Neural Networks</a:t>
            </a:r>
          </a:p>
        </p:txBody>
      </p:sp>
      <p:pic>
        <p:nvPicPr>
          <p:cNvPr id="28" name="Picture 27">
            <a:extLst>
              <a:ext uri="{FF2B5EF4-FFF2-40B4-BE49-F238E27FC236}">
                <a16:creationId xmlns:a16="http://schemas.microsoft.com/office/drawing/2014/main" id="{CD6A133C-DF77-C94A-B153-3AF8A060968F}"/>
              </a:ext>
            </a:extLst>
          </p:cNvPr>
          <p:cNvPicPr>
            <a:picLocks noChangeAspect="1"/>
          </p:cNvPicPr>
          <p:nvPr/>
        </p:nvPicPr>
        <p:blipFill>
          <a:blip r:embed="rId4"/>
          <a:stretch>
            <a:fillRect/>
          </a:stretch>
        </p:blipFill>
        <p:spPr>
          <a:xfrm>
            <a:off x="5272264" y="919183"/>
            <a:ext cx="3270955" cy="5495037"/>
          </a:xfrm>
          <a:prstGeom prst="rect">
            <a:avLst/>
          </a:prstGeom>
        </p:spPr>
      </p:pic>
      <p:pic>
        <p:nvPicPr>
          <p:cNvPr id="30" name="Picture 29">
            <a:extLst>
              <a:ext uri="{FF2B5EF4-FFF2-40B4-BE49-F238E27FC236}">
                <a16:creationId xmlns:a16="http://schemas.microsoft.com/office/drawing/2014/main" id="{3E349A6B-82AA-424E-A6B4-08D51C442F6A}"/>
              </a:ext>
            </a:extLst>
          </p:cNvPr>
          <p:cNvPicPr>
            <a:picLocks noChangeAspect="1"/>
          </p:cNvPicPr>
          <p:nvPr/>
        </p:nvPicPr>
        <p:blipFill>
          <a:blip r:embed="rId5"/>
          <a:stretch>
            <a:fillRect/>
          </a:stretch>
        </p:blipFill>
        <p:spPr>
          <a:xfrm>
            <a:off x="8673468" y="919183"/>
            <a:ext cx="3270956" cy="5495037"/>
          </a:xfrm>
          <a:prstGeom prst="rect">
            <a:avLst/>
          </a:prstGeom>
        </p:spPr>
      </p:pic>
      <p:sp>
        <p:nvSpPr>
          <p:cNvPr id="32" name="TextBox 31">
            <a:extLst>
              <a:ext uri="{FF2B5EF4-FFF2-40B4-BE49-F238E27FC236}">
                <a16:creationId xmlns:a16="http://schemas.microsoft.com/office/drawing/2014/main" id="{949F75BB-0A29-374C-9BD8-42FB11F6FF9B}"/>
              </a:ext>
            </a:extLst>
          </p:cNvPr>
          <p:cNvSpPr txBox="1"/>
          <p:nvPr/>
        </p:nvSpPr>
        <p:spPr>
          <a:xfrm>
            <a:off x="7047440" y="1750766"/>
            <a:ext cx="1111604" cy="646331"/>
          </a:xfrm>
          <a:prstGeom prst="rect">
            <a:avLst/>
          </a:prstGeom>
          <a:noFill/>
        </p:spPr>
        <p:txBody>
          <a:bodyPr wrap="square" rtlCol="0">
            <a:spAutoFit/>
          </a:bodyPr>
          <a:lstStyle/>
          <a:p>
            <a:r>
              <a:rPr lang="en-US" b="1" dirty="0">
                <a:solidFill>
                  <a:srgbClr val="FF0000"/>
                </a:solidFill>
              </a:rPr>
              <a:t>Ensemble  - Voting</a:t>
            </a:r>
          </a:p>
        </p:txBody>
      </p:sp>
      <p:sp>
        <p:nvSpPr>
          <p:cNvPr id="33" name="TextBox 32">
            <a:extLst>
              <a:ext uri="{FF2B5EF4-FFF2-40B4-BE49-F238E27FC236}">
                <a16:creationId xmlns:a16="http://schemas.microsoft.com/office/drawing/2014/main" id="{95D84833-DF24-BC4D-A120-3D8D36D30785}"/>
              </a:ext>
            </a:extLst>
          </p:cNvPr>
          <p:cNvSpPr txBox="1"/>
          <p:nvPr/>
        </p:nvSpPr>
        <p:spPr>
          <a:xfrm>
            <a:off x="10397241" y="1750766"/>
            <a:ext cx="1219025" cy="646331"/>
          </a:xfrm>
          <a:prstGeom prst="rect">
            <a:avLst/>
          </a:prstGeom>
          <a:noFill/>
        </p:spPr>
        <p:txBody>
          <a:bodyPr wrap="square" rtlCol="0">
            <a:spAutoFit/>
          </a:bodyPr>
          <a:lstStyle/>
          <a:p>
            <a:r>
              <a:rPr lang="en-US" b="1" dirty="0">
                <a:solidFill>
                  <a:srgbClr val="FF0000"/>
                </a:solidFill>
              </a:rPr>
              <a:t>Ensemble - Weighted</a:t>
            </a:r>
          </a:p>
        </p:txBody>
      </p:sp>
    </p:spTree>
    <p:extLst>
      <p:ext uri="{BB962C8B-B14F-4D97-AF65-F5344CB8AC3E}">
        <p14:creationId xmlns:p14="http://schemas.microsoft.com/office/powerpoint/2010/main" val="1172283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832B8-43AD-CC4B-B806-6CEA99F6964F}"/>
              </a:ext>
            </a:extLst>
          </p:cNvPr>
          <p:cNvSpPr>
            <a:spLocks noGrp="1"/>
          </p:cNvSpPr>
          <p:nvPr>
            <p:ph type="title"/>
          </p:nvPr>
        </p:nvSpPr>
        <p:spPr>
          <a:xfrm>
            <a:off x="838200" y="97496"/>
            <a:ext cx="10515600" cy="1325563"/>
          </a:xfrm>
        </p:spPr>
        <p:txBody>
          <a:bodyPr/>
          <a:lstStyle/>
          <a:p>
            <a:r>
              <a:rPr lang="en-US" dirty="0"/>
              <a:t>MODEL COMPARISION</a:t>
            </a:r>
          </a:p>
        </p:txBody>
      </p:sp>
      <p:graphicFrame>
        <p:nvGraphicFramePr>
          <p:cNvPr id="5" name="Table 5">
            <a:extLst>
              <a:ext uri="{FF2B5EF4-FFF2-40B4-BE49-F238E27FC236}">
                <a16:creationId xmlns:a16="http://schemas.microsoft.com/office/drawing/2014/main" id="{3D15ED0D-B20C-2C40-AEAC-685E9C0C19E2}"/>
              </a:ext>
            </a:extLst>
          </p:cNvPr>
          <p:cNvGraphicFramePr>
            <a:graphicFrameLocks noGrp="1"/>
          </p:cNvGraphicFramePr>
          <p:nvPr>
            <p:extLst>
              <p:ext uri="{D42A27DB-BD31-4B8C-83A1-F6EECF244321}">
                <p14:modId xmlns:p14="http://schemas.microsoft.com/office/powerpoint/2010/main" val="487527457"/>
              </p:ext>
            </p:extLst>
          </p:nvPr>
        </p:nvGraphicFramePr>
        <p:xfrm>
          <a:off x="930837" y="1097405"/>
          <a:ext cx="8563120" cy="3930732"/>
        </p:xfrm>
        <a:graphic>
          <a:graphicData uri="http://schemas.openxmlformats.org/drawingml/2006/table">
            <a:tbl>
              <a:tblPr firstRow="1" bandRow="1">
                <a:tableStyleId>{5C22544A-7EE6-4342-B048-85BDC9FD1C3A}</a:tableStyleId>
              </a:tblPr>
              <a:tblGrid>
                <a:gridCol w="4281560">
                  <a:extLst>
                    <a:ext uri="{9D8B030D-6E8A-4147-A177-3AD203B41FA5}">
                      <a16:colId xmlns:a16="http://schemas.microsoft.com/office/drawing/2014/main" val="1059221149"/>
                    </a:ext>
                  </a:extLst>
                </a:gridCol>
                <a:gridCol w="4281560">
                  <a:extLst>
                    <a:ext uri="{9D8B030D-6E8A-4147-A177-3AD203B41FA5}">
                      <a16:colId xmlns:a16="http://schemas.microsoft.com/office/drawing/2014/main" val="1322384382"/>
                    </a:ext>
                  </a:extLst>
                </a:gridCol>
              </a:tblGrid>
              <a:tr h="571203">
                <a:tc>
                  <a:txBody>
                    <a:bodyPr/>
                    <a:lstStyle/>
                    <a:p>
                      <a:r>
                        <a:rPr lang="en-US" sz="2400" dirty="0"/>
                        <a:t>MODEL</a:t>
                      </a:r>
                    </a:p>
                  </a:txBody>
                  <a:tcPr/>
                </a:tc>
                <a:tc>
                  <a:txBody>
                    <a:bodyPr/>
                    <a:lstStyle/>
                    <a:p>
                      <a:r>
                        <a:rPr lang="en-US" sz="2400" dirty="0"/>
                        <a:t>ACCURRACY</a:t>
                      </a:r>
                    </a:p>
                  </a:txBody>
                  <a:tcPr/>
                </a:tc>
                <a:extLst>
                  <a:ext uri="{0D108BD9-81ED-4DB2-BD59-A6C34878D82A}">
                    <a16:rowId xmlns:a16="http://schemas.microsoft.com/office/drawing/2014/main" val="4271175816"/>
                  </a:ext>
                </a:extLst>
              </a:tr>
              <a:tr h="571203">
                <a:tc>
                  <a:txBody>
                    <a:bodyPr/>
                    <a:lstStyle/>
                    <a:p>
                      <a:r>
                        <a:rPr lang="en-US" sz="2400" dirty="0">
                          <a:latin typeface="Copperplate" panose="02000504000000020004" pitchFamily="2" charset="77"/>
                        </a:rPr>
                        <a:t>Logistic Regression</a:t>
                      </a:r>
                    </a:p>
                  </a:txBody>
                  <a:tcPr/>
                </a:tc>
                <a:tc>
                  <a:txBody>
                    <a:bodyPr/>
                    <a:lstStyle/>
                    <a:p>
                      <a:r>
                        <a:rPr lang="en-US" sz="2400" dirty="0">
                          <a:latin typeface="Copperplate" panose="02000504000000020004" pitchFamily="2" charset="77"/>
                        </a:rPr>
                        <a:t>90.6 %</a:t>
                      </a:r>
                    </a:p>
                  </a:txBody>
                  <a:tcPr/>
                </a:tc>
                <a:extLst>
                  <a:ext uri="{0D108BD9-81ED-4DB2-BD59-A6C34878D82A}">
                    <a16:rowId xmlns:a16="http://schemas.microsoft.com/office/drawing/2014/main" val="525616712"/>
                  </a:ext>
                </a:extLst>
              </a:tr>
              <a:tr h="764684">
                <a:tc>
                  <a:txBody>
                    <a:bodyPr/>
                    <a:lstStyle/>
                    <a:p>
                      <a:r>
                        <a:rPr lang="en-US" sz="2400" dirty="0">
                          <a:latin typeface="Copperplate" panose="02000504000000020004" pitchFamily="2" charset="77"/>
                        </a:rPr>
                        <a:t>Random Forest</a:t>
                      </a:r>
                    </a:p>
                  </a:txBody>
                  <a:tcPr/>
                </a:tc>
                <a:tc>
                  <a:txBody>
                    <a:bodyPr/>
                    <a:lstStyle/>
                    <a:p>
                      <a:r>
                        <a:rPr lang="en-US" sz="2400" dirty="0">
                          <a:latin typeface="Copperplate" panose="02000504000000020004" pitchFamily="2" charset="77"/>
                        </a:rPr>
                        <a:t>99.1 %</a:t>
                      </a:r>
                      <a:br>
                        <a:rPr lang="en-US" sz="2400" dirty="0">
                          <a:latin typeface="Copperplate" panose="02000504000000020004" pitchFamily="2" charset="77"/>
                        </a:rPr>
                      </a:br>
                      <a:endParaRPr lang="en-US" sz="2400" dirty="0">
                        <a:latin typeface="Copperplate" panose="02000504000000020004" pitchFamily="2" charset="77"/>
                      </a:endParaRPr>
                    </a:p>
                  </a:txBody>
                  <a:tcPr/>
                </a:tc>
                <a:extLst>
                  <a:ext uri="{0D108BD9-81ED-4DB2-BD59-A6C34878D82A}">
                    <a16:rowId xmlns:a16="http://schemas.microsoft.com/office/drawing/2014/main" val="3538535472"/>
                  </a:ext>
                </a:extLst>
              </a:tr>
              <a:tr h="571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opperplate" panose="02000504000000020004" pitchFamily="2" charset="77"/>
                        </a:rPr>
                        <a:t>KNN ClassifieR</a:t>
                      </a:r>
                    </a:p>
                  </a:txBody>
                  <a:tcPr/>
                </a:tc>
                <a:tc>
                  <a:txBody>
                    <a:bodyPr/>
                    <a:lstStyle/>
                    <a:p>
                      <a:r>
                        <a:rPr lang="en-US" sz="2400" dirty="0">
                          <a:latin typeface="Copperplate" panose="02000504000000020004" pitchFamily="2" charset="77"/>
                        </a:rPr>
                        <a:t>99.2 %</a:t>
                      </a:r>
                    </a:p>
                  </a:txBody>
                  <a:tcPr/>
                </a:tc>
                <a:extLst>
                  <a:ext uri="{0D108BD9-81ED-4DB2-BD59-A6C34878D82A}">
                    <a16:rowId xmlns:a16="http://schemas.microsoft.com/office/drawing/2014/main" val="1828721041"/>
                  </a:ext>
                </a:extLst>
              </a:tr>
              <a:tr h="571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opperplate" panose="02000504000000020004" pitchFamily="2" charset="77"/>
                        </a:rPr>
                        <a:t>Neural Networks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opperplate" panose="02000504000000020004" pitchFamily="2" charset="77"/>
                        </a:rPr>
                        <a:t>91.2 %</a:t>
                      </a:r>
                    </a:p>
                  </a:txBody>
                  <a:tcPr/>
                </a:tc>
                <a:extLst>
                  <a:ext uri="{0D108BD9-81ED-4DB2-BD59-A6C34878D82A}">
                    <a16:rowId xmlns:a16="http://schemas.microsoft.com/office/drawing/2014/main" val="128029109"/>
                  </a:ext>
                </a:extLst>
              </a:tr>
              <a:tr h="764684">
                <a:tc>
                  <a:txBody>
                    <a:bodyPr/>
                    <a:lstStyle/>
                    <a:p>
                      <a:r>
                        <a:rPr lang="en-US" sz="2400" dirty="0">
                          <a:latin typeface="Copperplate" panose="02000504000000020004" pitchFamily="2" charset="77"/>
                        </a:rPr>
                        <a:t>Ensemble</a:t>
                      </a:r>
                    </a:p>
                  </a:txBody>
                  <a:tcPr/>
                </a:tc>
                <a:tc>
                  <a:txBody>
                    <a:bodyPr/>
                    <a:lstStyle/>
                    <a:p>
                      <a:r>
                        <a:rPr lang="en-US" sz="2400" dirty="0">
                          <a:latin typeface="Copperplate" panose="02000504000000020004" pitchFamily="2" charset="77"/>
                        </a:rPr>
                        <a:t>Voting: 99.2 %</a:t>
                      </a:r>
                    </a:p>
                    <a:p>
                      <a:r>
                        <a:rPr lang="en-US" sz="2400" dirty="0">
                          <a:latin typeface="Copperplate" panose="02000504000000020004" pitchFamily="2" charset="77"/>
                        </a:rPr>
                        <a:t>Weighted: 99.2 %</a:t>
                      </a:r>
                    </a:p>
                  </a:txBody>
                  <a:tcPr/>
                </a:tc>
                <a:extLst>
                  <a:ext uri="{0D108BD9-81ED-4DB2-BD59-A6C34878D82A}">
                    <a16:rowId xmlns:a16="http://schemas.microsoft.com/office/drawing/2014/main" val="4184421429"/>
                  </a:ext>
                </a:extLst>
              </a:tr>
            </a:tbl>
          </a:graphicData>
        </a:graphic>
      </p:graphicFrame>
      <p:sp>
        <p:nvSpPr>
          <p:cNvPr id="3" name="TextBox 2">
            <a:extLst>
              <a:ext uri="{FF2B5EF4-FFF2-40B4-BE49-F238E27FC236}">
                <a16:creationId xmlns:a16="http://schemas.microsoft.com/office/drawing/2014/main" id="{B2C19C4B-4F03-7540-B5F2-D686EB9FE4EC}"/>
              </a:ext>
            </a:extLst>
          </p:cNvPr>
          <p:cNvSpPr txBox="1"/>
          <p:nvPr/>
        </p:nvSpPr>
        <p:spPr>
          <a:xfrm>
            <a:off x="930838" y="5633156"/>
            <a:ext cx="10200006" cy="830997"/>
          </a:xfrm>
          <a:prstGeom prst="rect">
            <a:avLst/>
          </a:prstGeom>
          <a:solidFill>
            <a:schemeClr val="accent5">
              <a:lumMod val="50000"/>
            </a:schemeClr>
          </a:solidFill>
        </p:spPr>
        <p:txBody>
          <a:bodyPr wrap="square" rtlCol="0">
            <a:spAutoFit/>
          </a:bodyPr>
          <a:lstStyle/>
          <a:p>
            <a:r>
              <a:rPr lang="en-US" sz="2400" b="1" dirty="0">
                <a:solidFill>
                  <a:schemeClr val="lt1"/>
                </a:solidFill>
              </a:rPr>
              <a:t>KNN performed the best with an accuracy of 99.2% followed by Ensemble and random forest with an accuracy of 99.2% and 99.1% respectively.</a:t>
            </a:r>
          </a:p>
        </p:txBody>
      </p:sp>
    </p:spTree>
    <p:extLst>
      <p:ext uri="{BB962C8B-B14F-4D97-AF65-F5344CB8AC3E}">
        <p14:creationId xmlns:p14="http://schemas.microsoft.com/office/powerpoint/2010/main" val="1528114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28"/>
          <p:cNvSpPr/>
          <p:nvPr/>
        </p:nvSpPr>
        <p:spPr>
          <a:xfrm>
            <a:off x="4377267" y="2098131"/>
            <a:ext cx="3437467" cy="3437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5" name="Google Shape;915;p28"/>
          <p:cNvSpPr/>
          <p:nvPr/>
        </p:nvSpPr>
        <p:spPr>
          <a:xfrm>
            <a:off x="4731582" y="2681046"/>
            <a:ext cx="2347836" cy="2347836"/>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6" name="Google Shape;916;p28"/>
          <p:cNvSpPr/>
          <p:nvPr/>
        </p:nvSpPr>
        <p:spPr>
          <a:xfrm>
            <a:off x="6140444" y="2351363"/>
            <a:ext cx="274722" cy="274722"/>
          </a:xfrm>
          <a:prstGeom prst="ellipse">
            <a:avLst/>
          </a:prstGeom>
          <a:solidFill>
            <a:schemeClr val="accent2"/>
          </a:solidFill>
          <a:ln w="635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8" name="Google Shape;918;p28"/>
          <p:cNvSpPr/>
          <p:nvPr/>
        </p:nvSpPr>
        <p:spPr>
          <a:xfrm>
            <a:off x="5070922" y="2371320"/>
            <a:ext cx="274722" cy="274722"/>
          </a:xfrm>
          <a:prstGeom prst="ellipse">
            <a:avLst/>
          </a:prstGeom>
          <a:solidFill>
            <a:schemeClr val="accent2"/>
          </a:solidFill>
          <a:ln w="635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0" name="Google Shape;920;p28"/>
          <p:cNvSpPr/>
          <p:nvPr/>
        </p:nvSpPr>
        <p:spPr>
          <a:xfrm>
            <a:off x="4627298" y="3615714"/>
            <a:ext cx="2327804" cy="61555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4000" b="1" dirty="0">
                <a:solidFill>
                  <a:schemeClr val="lt1"/>
                </a:solidFill>
                <a:latin typeface="Quattrocento Sans"/>
                <a:ea typeface="Quattrocento Sans"/>
                <a:cs typeface="Quattrocento Sans"/>
                <a:sym typeface="Quattrocento Sans"/>
              </a:rPr>
              <a:t>Finding</a:t>
            </a:r>
            <a:endParaRPr dirty="0"/>
          </a:p>
        </p:txBody>
      </p:sp>
      <p:grpSp>
        <p:nvGrpSpPr>
          <p:cNvPr id="921" name="Google Shape;921;p28"/>
          <p:cNvGrpSpPr/>
          <p:nvPr/>
        </p:nvGrpSpPr>
        <p:grpSpPr>
          <a:xfrm>
            <a:off x="5598987" y="3171731"/>
            <a:ext cx="460626" cy="481756"/>
            <a:chOff x="2670175" y="5051425"/>
            <a:chExt cx="346075" cy="361950"/>
          </a:xfrm>
        </p:grpSpPr>
        <p:sp>
          <p:nvSpPr>
            <p:cNvPr id="922" name="Google Shape;922;p28"/>
            <p:cNvSpPr/>
            <p:nvPr/>
          </p:nvSpPr>
          <p:spPr>
            <a:xfrm>
              <a:off x="2670175" y="5051425"/>
              <a:ext cx="346075" cy="60325"/>
            </a:xfrm>
            <a:custGeom>
              <a:avLst/>
              <a:gdLst/>
              <a:ahLst/>
              <a:cxnLst/>
              <a:rect l="l" t="t" r="r" b="b"/>
              <a:pathLst>
                <a:path w="92" h="16" extrusionOk="0">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3" name="Google Shape;923;p28"/>
            <p:cNvSpPr/>
            <p:nvPr/>
          </p:nvSpPr>
          <p:spPr>
            <a:xfrm>
              <a:off x="2670175" y="5307013"/>
              <a:ext cx="346075" cy="15875"/>
            </a:xfrm>
            <a:custGeom>
              <a:avLst/>
              <a:gdLst/>
              <a:ahLst/>
              <a:cxnLst/>
              <a:rect l="l" t="t" r="r" b="b"/>
              <a:pathLst>
                <a:path w="92" h="4" extrusionOk="0">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4" name="Google Shape;924;p28"/>
            <p:cNvSpPr/>
            <p:nvPr/>
          </p:nvSpPr>
          <p:spPr>
            <a:xfrm>
              <a:off x="2700338" y="5097463"/>
              <a:ext cx="285750" cy="225425"/>
            </a:xfrm>
            <a:custGeom>
              <a:avLst/>
              <a:gdLst/>
              <a:ahLst/>
              <a:cxnLst/>
              <a:rect l="l" t="t" r="r" b="b"/>
              <a:pathLst>
                <a:path w="76" h="60" extrusionOk="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5" name="Google Shape;925;p28"/>
            <p:cNvSpPr/>
            <p:nvPr/>
          </p:nvSpPr>
          <p:spPr>
            <a:xfrm>
              <a:off x="2835275" y="5314950"/>
              <a:ext cx="15875" cy="46038"/>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6" name="Google Shape;926;p28"/>
            <p:cNvSpPr/>
            <p:nvPr/>
          </p:nvSpPr>
          <p:spPr>
            <a:xfrm>
              <a:off x="2813050" y="5353050"/>
              <a:ext cx="60325" cy="60325"/>
            </a:xfrm>
            <a:custGeom>
              <a:avLst/>
              <a:gdLst/>
              <a:ahLst/>
              <a:cxnLst/>
              <a:rect l="l" t="t" r="r" b="b"/>
              <a:pathLst>
                <a:path w="16" h="16" extrusionOk="0">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7" name="Google Shape;927;p28"/>
            <p:cNvSpPr/>
            <p:nvPr/>
          </p:nvSpPr>
          <p:spPr>
            <a:xfrm>
              <a:off x="2730500" y="5141913"/>
              <a:ext cx="134938" cy="134938"/>
            </a:xfrm>
            <a:custGeom>
              <a:avLst/>
              <a:gdLst/>
              <a:ahLst/>
              <a:cxnLst/>
              <a:rect l="l" t="t" r="r" b="b"/>
              <a:pathLst>
                <a:path w="36" h="36" extrusionOk="0">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4"/>
                  </a:moveTo>
                  <a:cubicBezTo>
                    <a:pt x="10" y="4"/>
                    <a:pt x="4" y="10"/>
                    <a:pt x="4" y="18"/>
                  </a:cubicBezTo>
                  <a:cubicBezTo>
                    <a:pt x="4" y="26"/>
                    <a:pt x="10" y="32"/>
                    <a:pt x="18" y="32"/>
                  </a:cubicBezTo>
                  <a:cubicBezTo>
                    <a:pt x="26" y="32"/>
                    <a:pt x="32" y="26"/>
                    <a:pt x="32" y="18"/>
                  </a:cubicBezTo>
                  <a:cubicBezTo>
                    <a:pt x="32" y="10"/>
                    <a:pt x="26" y="4"/>
                    <a:pt x="18"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8" name="Google Shape;928;p28"/>
            <p:cNvSpPr/>
            <p:nvPr/>
          </p:nvSpPr>
          <p:spPr>
            <a:xfrm>
              <a:off x="2760663" y="5149850"/>
              <a:ext cx="104775" cy="68263"/>
            </a:xfrm>
            <a:custGeom>
              <a:avLst/>
              <a:gdLst/>
              <a:ahLst/>
              <a:cxnLst/>
              <a:rect l="l" t="t" r="r" b="b"/>
              <a:pathLst>
                <a:path w="28" h="18" extrusionOk="0">
                  <a:moveTo>
                    <a:pt x="26" y="18"/>
                  </a:moveTo>
                  <a:cubicBezTo>
                    <a:pt x="10" y="18"/>
                    <a:pt x="10" y="18"/>
                    <a:pt x="10" y="18"/>
                  </a:cubicBezTo>
                  <a:cubicBezTo>
                    <a:pt x="9" y="18"/>
                    <a:pt x="9" y="18"/>
                    <a:pt x="8" y="17"/>
                  </a:cubicBezTo>
                  <a:cubicBezTo>
                    <a:pt x="0" y="3"/>
                    <a:pt x="0" y="3"/>
                    <a:pt x="0" y="3"/>
                  </a:cubicBezTo>
                  <a:cubicBezTo>
                    <a:pt x="0" y="2"/>
                    <a:pt x="0" y="1"/>
                    <a:pt x="1" y="0"/>
                  </a:cubicBezTo>
                  <a:cubicBezTo>
                    <a:pt x="2" y="0"/>
                    <a:pt x="3" y="0"/>
                    <a:pt x="4" y="1"/>
                  </a:cubicBezTo>
                  <a:cubicBezTo>
                    <a:pt x="11" y="14"/>
                    <a:pt x="11" y="14"/>
                    <a:pt x="11" y="14"/>
                  </a:cubicBezTo>
                  <a:cubicBezTo>
                    <a:pt x="26" y="14"/>
                    <a:pt x="26" y="14"/>
                    <a:pt x="26" y="14"/>
                  </a:cubicBezTo>
                  <a:cubicBezTo>
                    <a:pt x="27" y="14"/>
                    <a:pt x="28" y="15"/>
                    <a:pt x="28" y="16"/>
                  </a:cubicBezTo>
                  <a:cubicBezTo>
                    <a:pt x="28" y="17"/>
                    <a:pt x="27" y="18"/>
                    <a:pt x="26"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9" name="Google Shape;929;p28"/>
            <p:cNvSpPr/>
            <p:nvPr/>
          </p:nvSpPr>
          <p:spPr>
            <a:xfrm>
              <a:off x="2790825" y="5202238"/>
              <a:ext cx="25400" cy="74613"/>
            </a:xfrm>
            <a:custGeom>
              <a:avLst/>
              <a:gdLst/>
              <a:ahLst/>
              <a:cxnLst/>
              <a:rect l="l" t="t" r="r" b="b"/>
              <a:pathLst>
                <a:path w="7" h="20" extrusionOk="0">
                  <a:moveTo>
                    <a:pt x="5" y="20"/>
                  </a:moveTo>
                  <a:cubicBezTo>
                    <a:pt x="4" y="20"/>
                    <a:pt x="3" y="19"/>
                    <a:pt x="3" y="18"/>
                  </a:cubicBezTo>
                  <a:cubicBezTo>
                    <a:pt x="0" y="2"/>
                    <a:pt x="0" y="2"/>
                    <a:pt x="0" y="2"/>
                  </a:cubicBezTo>
                  <a:cubicBezTo>
                    <a:pt x="0" y="1"/>
                    <a:pt x="1" y="0"/>
                    <a:pt x="2" y="0"/>
                  </a:cubicBezTo>
                  <a:cubicBezTo>
                    <a:pt x="3" y="0"/>
                    <a:pt x="4" y="1"/>
                    <a:pt x="4" y="2"/>
                  </a:cubicBezTo>
                  <a:cubicBezTo>
                    <a:pt x="7" y="17"/>
                    <a:pt x="7" y="17"/>
                    <a:pt x="7" y="17"/>
                  </a:cubicBezTo>
                  <a:cubicBezTo>
                    <a:pt x="7" y="19"/>
                    <a:pt x="6" y="20"/>
                    <a:pt x="5" y="20"/>
                  </a:cubicBezTo>
                  <a:cubicBezTo>
                    <a:pt x="5" y="20"/>
                    <a:pt x="5" y="20"/>
                    <a:pt x="5"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0" name="Google Shape;930;p28"/>
            <p:cNvSpPr/>
            <p:nvPr/>
          </p:nvSpPr>
          <p:spPr>
            <a:xfrm>
              <a:off x="2895600" y="5141913"/>
              <a:ext cx="60325" cy="15875"/>
            </a:xfrm>
            <a:custGeom>
              <a:avLst/>
              <a:gdLst/>
              <a:ahLst/>
              <a:cxnLst/>
              <a:rect l="l" t="t" r="r" b="b"/>
              <a:pathLst>
                <a:path w="16" h="4" extrusionOk="0">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p28"/>
            <p:cNvSpPr/>
            <p:nvPr/>
          </p:nvSpPr>
          <p:spPr>
            <a:xfrm>
              <a:off x="2895600" y="5172075"/>
              <a:ext cx="60325" cy="15875"/>
            </a:xfrm>
            <a:custGeom>
              <a:avLst/>
              <a:gdLst/>
              <a:ahLst/>
              <a:cxnLst/>
              <a:rect l="l" t="t" r="r" b="b"/>
              <a:pathLst>
                <a:path w="16" h="4" extrusionOk="0">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2" name="Google Shape;932;p28"/>
            <p:cNvSpPr/>
            <p:nvPr/>
          </p:nvSpPr>
          <p:spPr>
            <a:xfrm>
              <a:off x="2895600" y="5202238"/>
              <a:ext cx="60325" cy="15875"/>
            </a:xfrm>
            <a:custGeom>
              <a:avLst/>
              <a:gdLst/>
              <a:ahLst/>
              <a:cxnLst/>
              <a:rect l="l" t="t" r="r" b="b"/>
              <a:pathLst>
                <a:path w="16" h="4" extrusionOk="0">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33" name="Google Shape;933;p28"/>
          <p:cNvSpPr/>
          <p:nvPr/>
        </p:nvSpPr>
        <p:spPr>
          <a:xfrm>
            <a:off x="1997530" y="1333500"/>
            <a:ext cx="682170" cy="653982"/>
          </a:xfrm>
          <a:prstGeom prst="ellipse">
            <a:avLst/>
          </a:prstGeom>
          <a:solidFill>
            <a:srgbClr val="FFC000"/>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4" name="Google Shape;934;p28"/>
          <p:cNvSpPr/>
          <p:nvPr/>
        </p:nvSpPr>
        <p:spPr>
          <a:xfrm>
            <a:off x="328385" y="3047376"/>
            <a:ext cx="4158343" cy="1308050"/>
          </a:xfrm>
          <a:prstGeom prst="rect">
            <a:avLst/>
          </a:prstGeom>
          <a:noFill/>
          <a:ln>
            <a:noFill/>
          </a:ln>
        </p:spPr>
        <p:txBody>
          <a:bodyPr spcFirstLastPara="1" wrap="square" lIns="0" tIns="0" rIns="0" bIns="0" anchor="ctr" anchorCtr="0">
            <a:spAutoFit/>
          </a:bodyPr>
          <a:lstStyle/>
          <a:p>
            <a:pPr lvl="0"/>
            <a:r>
              <a:rPr lang="en-US" sz="1700" b="1" dirty="0"/>
              <a:t>This discovery has the potential to impact on banking system, becoming a new supporting tool for bankers when predicting if a liable customer responds to banking campaign which </a:t>
            </a:r>
            <a:r>
              <a:rPr lang="en-US" sz="1700" b="1" dirty="0" err="1"/>
              <a:t>inturn</a:t>
            </a:r>
            <a:r>
              <a:rPr lang="en-US" sz="1700" b="1" dirty="0"/>
              <a:t> </a:t>
            </a:r>
            <a:r>
              <a:rPr lang="en-US" altLang="en-US" sz="1700" b="1" dirty="0"/>
              <a:t>leads to bank profits</a:t>
            </a:r>
            <a:r>
              <a:rPr lang="en-US" sz="1700" b="1" dirty="0"/>
              <a:t> </a:t>
            </a:r>
            <a:endParaRPr sz="1700" b="1" dirty="0">
              <a:solidFill>
                <a:srgbClr val="000000"/>
              </a:solidFill>
              <a:ea typeface="Quattrocento Sans"/>
              <a:cs typeface="Quattrocento Sans"/>
              <a:sym typeface="Quattrocento Sans"/>
            </a:endParaRPr>
          </a:p>
        </p:txBody>
      </p:sp>
      <p:sp>
        <p:nvSpPr>
          <p:cNvPr id="937" name="Google Shape;937;p28"/>
          <p:cNvSpPr/>
          <p:nvPr/>
        </p:nvSpPr>
        <p:spPr>
          <a:xfrm>
            <a:off x="7431314" y="2654207"/>
            <a:ext cx="4557486" cy="2492990"/>
          </a:xfrm>
          <a:prstGeom prst="rect">
            <a:avLst/>
          </a:prstGeom>
          <a:noFill/>
          <a:ln>
            <a:noFill/>
          </a:ln>
        </p:spPr>
        <p:txBody>
          <a:bodyPr spcFirstLastPara="1" wrap="square" lIns="0" tIns="0" rIns="0" bIns="0" anchor="ctr" anchorCtr="0">
            <a:spAutoFit/>
          </a:bodyPr>
          <a:lstStyle/>
          <a:p>
            <a:pPr lvl="0" eaLnBrk="0" fontAlgn="base" hangingPunct="0">
              <a:spcBef>
                <a:spcPct val="0"/>
              </a:spcBef>
              <a:spcAft>
                <a:spcPct val="0"/>
              </a:spcAft>
              <a:buClrTx/>
            </a:pPr>
            <a:r>
              <a:rPr lang="en-US" altLang="en-US" sz="1600" b="1" dirty="0">
                <a:solidFill>
                  <a:schemeClr val="tx1"/>
                </a:solidFill>
              </a:rPr>
              <a:t>The fundamental concept behind neura</a:t>
            </a:r>
            <a:r>
              <a:rPr lang="en-US" sz="1600" b="1" dirty="0"/>
              <a:t>l network </a:t>
            </a:r>
            <a:r>
              <a:rPr lang="en-US" altLang="en-US" sz="1600" b="1" dirty="0">
                <a:solidFill>
                  <a:schemeClr val="tx1"/>
                </a:solidFill>
              </a:rPr>
              <a:t>is a simple but powerful one----</a:t>
            </a:r>
            <a:br>
              <a:rPr lang="en-US" altLang="en-US" sz="1600" b="1" dirty="0">
                <a:solidFill>
                  <a:schemeClr val="tx1"/>
                </a:solidFill>
              </a:rPr>
            </a:br>
            <a:br>
              <a:rPr lang="en-US" altLang="en-US" sz="1600" b="1" dirty="0">
                <a:solidFill>
                  <a:schemeClr val="tx1"/>
                </a:solidFill>
              </a:rPr>
            </a:br>
            <a:r>
              <a:rPr lang="en-US" sz="1600" b="1" dirty="0"/>
              <a:t>A neural network is a series of algorithms that endeavors to recognize underlying relationships in a set of data through a process that mimics the way the human brain operates. ... Neural networks can adapt to changing input; so the network generates the best possible result without needing to redesign the output criteria</a:t>
            </a:r>
            <a:r>
              <a:rPr lang="en-US" dirty="0"/>
              <a:t>.</a:t>
            </a:r>
            <a:endParaRPr sz="1800" b="0" dirty="0">
              <a:solidFill>
                <a:srgbClr val="000000"/>
              </a:solidFill>
              <a:latin typeface="Calibri"/>
              <a:ea typeface="Calibri"/>
              <a:cs typeface="Calibri"/>
              <a:sym typeface="Calibri"/>
            </a:endParaRPr>
          </a:p>
        </p:txBody>
      </p:sp>
      <p:cxnSp>
        <p:nvCxnSpPr>
          <p:cNvPr id="938" name="Google Shape;938;p28"/>
          <p:cNvCxnSpPr/>
          <p:nvPr/>
        </p:nvCxnSpPr>
        <p:spPr>
          <a:xfrm>
            <a:off x="2717800" y="1574803"/>
            <a:ext cx="2530396" cy="832801"/>
          </a:xfrm>
          <a:prstGeom prst="bentConnector3">
            <a:avLst>
              <a:gd name="adj1" fmla="val 98684"/>
            </a:avLst>
          </a:prstGeom>
          <a:noFill/>
          <a:ln w="9525" cap="flat" cmpd="sng">
            <a:solidFill>
              <a:schemeClr val="accent2"/>
            </a:solidFill>
            <a:prstDash val="lgDash"/>
            <a:miter lim="800000"/>
            <a:headEnd type="none" w="sm" len="sm"/>
            <a:tailEnd type="none" w="sm" len="sm"/>
          </a:ln>
        </p:spPr>
      </p:cxnSp>
      <p:sp>
        <p:nvSpPr>
          <p:cNvPr id="940" name="Google Shape;940;p28"/>
          <p:cNvSpPr/>
          <p:nvPr/>
        </p:nvSpPr>
        <p:spPr>
          <a:xfrm>
            <a:off x="8291376" y="4766701"/>
            <a:ext cx="3344455" cy="2769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1800" dirty="0">
                <a:solidFill>
                  <a:srgbClr val="000000"/>
                </a:solidFill>
                <a:latin typeface="Calibri"/>
                <a:ea typeface="Calibri"/>
                <a:cs typeface="Calibri"/>
                <a:sym typeface="Calibri"/>
              </a:rPr>
              <a:t>.</a:t>
            </a:r>
            <a:endParaRPr dirty="0"/>
          </a:p>
        </p:txBody>
      </p:sp>
      <p:sp>
        <p:nvSpPr>
          <p:cNvPr id="941" name="Google Shape;941;p28"/>
          <p:cNvSpPr/>
          <p:nvPr/>
        </p:nvSpPr>
        <p:spPr>
          <a:xfrm>
            <a:off x="9942287" y="1520491"/>
            <a:ext cx="668377" cy="668377"/>
          </a:xfrm>
          <a:prstGeom prst="ellipse">
            <a:avLst/>
          </a:prstGeom>
          <a:solidFill>
            <a:srgbClr val="FFC000"/>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43" name="Google Shape;943;p28"/>
          <p:cNvCxnSpPr>
            <a:endCxn id="941" idx="1"/>
          </p:cNvCxnSpPr>
          <p:nvPr/>
        </p:nvCxnSpPr>
        <p:spPr>
          <a:xfrm flipV="1">
            <a:off x="6265107" y="1618373"/>
            <a:ext cx="3775062" cy="720291"/>
          </a:xfrm>
          <a:prstGeom prst="bentConnector4">
            <a:avLst>
              <a:gd name="adj1" fmla="val 260"/>
              <a:gd name="adj2" fmla="val 145326"/>
            </a:avLst>
          </a:prstGeom>
          <a:noFill/>
          <a:ln w="9525" cap="flat" cmpd="sng">
            <a:solidFill>
              <a:schemeClr val="accent2"/>
            </a:solidFill>
            <a:prstDash val="lgDash"/>
            <a:miter lim="800000"/>
            <a:headEnd type="none" w="sm" len="sm"/>
            <a:tailEnd type="none" w="sm" len="sm"/>
          </a:ln>
        </p:spPr>
      </p:cxnSp>
      <p:grpSp>
        <p:nvGrpSpPr>
          <p:cNvPr id="946" name="Google Shape;946;p28"/>
          <p:cNvGrpSpPr/>
          <p:nvPr/>
        </p:nvGrpSpPr>
        <p:grpSpPr>
          <a:xfrm>
            <a:off x="2175503" y="1530457"/>
            <a:ext cx="314614" cy="314614"/>
            <a:chOff x="7726363" y="3255963"/>
            <a:chExt cx="346075" cy="346075"/>
          </a:xfrm>
        </p:grpSpPr>
        <p:sp>
          <p:nvSpPr>
            <p:cNvPr id="947" name="Google Shape;947;p28"/>
            <p:cNvSpPr/>
            <p:nvPr/>
          </p:nvSpPr>
          <p:spPr>
            <a:xfrm>
              <a:off x="7726363" y="3255963"/>
              <a:ext cx="346075" cy="315913"/>
            </a:xfrm>
            <a:custGeom>
              <a:avLst/>
              <a:gdLst/>
              <a:ahLst/>
              <a:cxnLst/>
              <a:rect l="l" t="t" r="r" b="b"/>
              <a:pathLst>
                <a:path w="92" h="84" extrusionOk="0">
                  <a:moveTo>
                    <a:pt x="64" y="75"/>
                  </a:moveTo>
                  <a:cubicBezTo>
                    <a:pt x="73" y="84"/>
                    <a:pt x="73" y="84"/>
                    <a:pt x="73" y="84"/>
                  </a:cubicBezTo>
                  <a:cubicBezTo>
                    <a:pt x="84" y="73"/>
                    <a:pt x="84" y="73"/>
                    <a:pt x="84" y="73"/>
                  </a:cubicBezTo>
                  <a:cubicBezTo>
                    <a:pt x="75" y="64"/>
                    <a:pt x="75" y="64"/>
                    <a:pt x="75" y="64"/>
                  </a:cubicBezTo>
                  <a:cubicBezTo>
                    <a:pt x="77" y="61"/>
                    <a:pt x="78" y="55"/>
                    <a:pt x="79" y="52"/>
                  </a:cubicBezTo>
                  <a:cubicBezTo>
                    <a:pt x="92" y="52"/>
                    <a:pt x="92" y="52"/>
                    <a:pt x="92" y="52"/>
                  </a:cubicBezTo>
                  <a:cubicBezTo>
                    <a:pt x="92" y="40"/>
                    <a:pt x="92" y="40"/>
                    <a:pt x="92" y="40"/>
                  </a:cubicBezTo>
                  <a:cubicBezTo>
                    <a:pt x="79" y="40"/>
                    <a:pt x="79" y="40"/>
                    <a:pt x="79" y="40"/>
                  </a:cubicBezTo>
                  <a:cubicBezTo>
                    <a:pt x="78" y="37"/>
                    <a:pt x="77" y="31"/>
                    <a:pt x="75" y="28"/>
                  </a:cubicBezTo>
                  <a:cubicBezTo>
                    <a:pt x="84" y="19"/>
                    <a:pt x="84" y="19"/>
                    <a:pt x="84" y="19"/>
                  </a:cubicBezTo>
                  <a:cubicBezTo>
                    <a:pt x="73" y="8"/>
                    <a:pt x="73" y="8"/>
                    <a:pt x="73" y="8"/>
                  </a:cubicBezTo>
                  <a:cubicBezTo>
                    <a:pt x="64" y="17"/>
                    <a:pt x="64" y="17"/>
                    <a:pt x="64" y="17"/>
                  </a:cubicBezTo>
                  <a:cubicBezTo>
                    <a:pt x="61" y="15"/>
                    <a:pt x="55" y="14"/>
                    <a:pt x="52" y="13"/>
                  </a:cubicBezTo>
                  <a:cubicBezTo>
                    <a:pt x="52" y="0"/>
                    <a:pt x="52" y="0"/>
                    <a:pt x="52" y="0"/>
                  </a:cubicBezTo>
                  <a:cubicBezTo>
                    <a:pt x="40" y="0"/>
                    <a:pt x="40" y="0"/>
                    <a:pt x="40" y="0"/>
                  </a:cubicBezTo>
                  <a:cubicBezTo>
                    <a:pt x="40" y="13"/>
                    <a:pt x="40" y="13"/>
                    <a:pt x="40" y="13"/>
                  </a:cubicBezTo>
                  <a:cubicBezTo>
                    <a:pt x="37" y="14"/>
                    <a:pt x="31" y="15"/>
                    <a:pt x="28" y="17"/>
                  </a:cubicBezTo>
                  <a:cubicBezTo>
                    <a:pt x="19" y="8"/>
                    <a:pt x="19" y="8"/>
                    <a:pt x="19" y="8"/>
                  </a:cubicBezTo>
                  <a:cubicBezTo>
                    <a:pt x="8" y="19"/>
                    <a:pt x="8" y="19"/>
                    <a:pt x="8" y="19"/>
                  </a:cubicBezTo>
                  <a:cubicBezTo>
                    <a:pt x="17" y="28"/>
                    <a:pt x="17" y="28"/>
                    <a:pt x="17" y="28"/>
                  </a:cubicBezTo>
                  <a:cubicBezTo>
                    <a:pt x="15" y="31"/>
                    <a:pt x="14" y="37"/>
                    <a:pt x="13" y="40"/>
                  </a:cubicBezTo>
                  <a:cubicBezTo>
                    <a:pt x="0" y="40"/>
                    <a:pt x="0" y="40"/>
                    <a:pt x="0" y="40"/>
                  </a:cubicBezTo>
                  <a:cubicBezTo>
                    <a:pt x="0" y="52"/>
                    <a:pt x="0" y="52"/>
                    <a:pt x="0" y="52"/>
                  </a:cubicBezTo>
                  <a:cubicBezTo>
                    <a:pt x="13" y="52"/>
                    <a:pt x="13" y="52"/>
                    <a:pt x="13" y="52"/>
                  </a:cubicBezTo>
                  <a:cubicBezTo>
                    <a:pt x="14" y="55"/>
                    <a:pt x="15" y="61"/>
                    <a:pt x="17" y="64"/>
                  </a:cubicBezTo>
                  <a:cubicBezTo>
                    <a:pt x="8" y="73"/>
                    <a:pt x="8" y="73"/>
                    <a:pt x="8" y="73"/>
                  </a:cubicBezTo>
                  <a:cubicBezTo>
                    <a:pt x="19" y="84"/>
                    <a:pt x="19" y="84"/>
                    <a:pt x="19" y="84"/>
                  </a:cubicBezTo>
                  <a:cubicBezTo>
                    <a:pt x="28" y="75"/>
                    <a:pt x="28" y="75"/>
                    <a:pt x="28" y="75"/>
                  </a:cubicBezTo>
                </a:path>
              </a:pathLst>
            </a:cu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48" name="Google Shape;948;p28"/>
            <p:cNvCxnSpPr/>
            <p:nvPr/>
          </p:nvCxnSpPr>
          <p:spPr>
            <a:xfrm>
              <a:off x="7877175" y="3557588"/>
              <a:ext cx="44450" cy="0"/>
            </a:xfrm>
            <a:prstGeom prst="straightConnector1">
              <a:avLst/>
            </a:prstGeom>
            <a:noFill/>
            <a:ln w="12700" cap="rnd" cmpd="sng">
              <a:solidFill>
                <a:schemeClr val="lt1"/>
              </a:solidFill>
              <a:prstDash val="solid"/>
              <a:round/>
              <a:headEnd type="none" w="med" len="med"/>
              <a:tailEnd type="none" w="med" len="med"/>
            </a:ln>
          </p:spPr>
        </p:cxnSp>
        <p:cxnSp>
          <p:nvCxnSpPr>
            <p:cNvPr id="949" name="Google Shape;949;p28"/>
            <p:cNvCxnSpPr/>
            <p:nvPr/>
          </p:nvCxnSpPr>
          <p:spPr>
            <a:xfrm>
              <a:off x="7877175" y="3587750"/>
              <a:ext cx="44450" cy="0"/>
            </a:xfrm>
            <a:prstGeom prst="straightConnector1">
              <a:avLst/>
            </a:prstGeom>
            <a:noFill/>
            <a:ln w="12700" cap="rnd" cmpd="sng">
              <a:solidFill>
                <a:schemeClr val="lt1"/>
              </a:solidFill>
              <a:prstDash val="solid"/>
              <a:round/>
              <a:headEnd type="none" w="med" len="med"/>
              <a:tailEnd type="none" w="med" len="med"/>
            </a:ln>
          </p:spPr>
        </p:cxnSp>
        <p:cxnSp>
          <p:nvCxnSpPr>
            <p:cNvPr id="950" name="Google Shape;950;p28"/>
            <p:cNvCxnSpPr/>
            <p:nvPr/>
          </p:nvCxnSpPr>
          <p:spPr>
            <a:xfrm>
              <a:off x="7899400" y="3587750"/>
              <a:ext cx="0" cy="14288"/>
            </a:xfrm>
            <a:prstGeom prst="straightConnector1">
              <a:avLst/>
            </a:prstGeom>
            <a:noFill/>
            <a:ln w="12700" cap="rnd" cmpd="sng">
              <a:solidFill>
                <a:schemeClr val="lt1"/>
              </a:solidFill>
              <a:prstDash val="solid"/>
              <a:round/>
              <a:headEnd type="none" w="med" len="med"/>
              <a:tailEnd type="none" w="med" len="med"/>
            </a:ln>
          </p:spPr>
        </p:cxnSp>
        <p:sp>
          <p:nvSpPr>
            <p:cNvPr id="951" name="Google Shape;951;p28"/>
            <p:cNvSpPr/>
            <p:nvPr/>
          </p:nvSpPr>
          <p:spPr>
            <a:xfrm>
              <a:off x="7812088" y="3346450"/>
              <a:ext cx="173038" cy="180975"/>
            </a:xfrm>
            <a:custGeom>
              <a:avLst/>
              <a:gdLst/>
              <a:ahLst/>
              <a:cxnLst/>
              <a:rect l="l" t="t" r="r" b="b"/>
              <a:pathLst>
                <a:path w="46" h="48" extrusionOk="0">
                  <a:moveTo>
                    <a:pt x="46" y="22"/>
                  </a:moveTo>
                  <a:cubicBezTo>
                    <a:pt x="46" y="10"/>
                    <a:pt x="36" y="0"/>
                    <a:pt x="23" y="0"/>
                  </a:cubicBezTo>
                  <a:cubicBezTo>
                    <a:pt x="10" y="0"/>
                    <a:pt x="0" y="10"/>
                    <a:pt x="0" y="22"/>
                  </a:cubicBezTo>
                  <a:cubicBezTo>
                    <a:pt x="0" y="32"/>
                    <a:pt x="7" y="41"/>
                    <a:pt x="17" y="43"/>
                  </a:cubicBezTo>
                  <a:cubicBezTo>
                    <a:pt x="17" y="48"/>
                    <a:pt x="17" y="48"/>
                    <a:pt x="17" y="48"/>
                  </a:cubicBezTo>
                  <a:cubicBezTo>
                    <a:pt x="29" y="48"/>
                    <a:pt x="29" y="48"/>
                    <a:pt x="29" y="48"/>
                  </a:cubicBezTo>
                  <a:cubicBezTo>
                    <a:pt x="29" y="43"/>
                    <a:pt x="29" y="43"/>
                    <a:pt x="29" y="43"/>
                  </a:cubicBezTo>
                  <a:cubicBezTo>
                    <a:pt x="39" y="41"/>
                    <a:pt x="46" y="32"/>
                    <a:pt x="46" y="22"/>
                  </a:cubicBezTo>
                  <a:close/>
                </a:path>
              </a:pathLst>
            </a:cu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53" name="Google Shape;953;p28"/>
          <p:cNvGrpSpPr/>
          <p:nvPr/>
        </p:nvGrpSpPr>
        <p:grpSpPr>
          <a:xfrm>
            <a:off x="3216903" y="5547908"/>
            <a:ext cx="314614" cy="177512"/>
            <a:chOff x="4119563" y="4054475"/>
            <a:chExt cx="346075" cy="195263"/>
          </a:xfrm>
        </p:grpSpPr>
        <p:sp>
          <p:nvSpPr>
            <p:cNvPr id="954" name="Google Shape;954;p28"/>
            <p:cNvSpPr/>
            <p:nvPr/>
          </p:nvSpPr>
          <p:spPr>
            <a:xfrm>
              <a:off x="4119563" y="4054475"/>
              <a:ext cx="346075" cy="195263"/>
            </a:xfrm>
            <a:prstGeom prst="ellipse">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5" name="Google Shape;955;p28"/>
            <p:cNvSpPr/>
            <p:nvPr/>
          </p:nvSpPr>
          <p:spPr>
            <a:xfrm>
              <a:off x="4232276" y="4090988"/>
              <a:ext cx="120650" cy="120650"/>
            </a:xfrm>
            <a:prstGeom prst="ellipse">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28"/>
            <p:cNvSpPr/>
            <p:nvPr/>
          </p:nvSpPr>
          <p:spPr>
            <a:xfrm>
              <a:off x="4262438" y="4121150"/>
              <a:ext cx="60325" cy="60325"/>
            </a:xfrm>
            <a:custGeom>
              <a:avLst/>
              <a:gdLst/>
              <a:ahLst/>
              <a:cxnLst/>
              <a:rect l="l" t="t" r="r" b="b"/>
              <a:pathLst>
                <a:path w="16" h="16" extrusionOk="0">
                  <a:moveTo>
                    <a:pt x="8" y="0"/>
                  </a:moveTo>
                  <a:cubicBezTo>
                    <a:pt x="12" y="0"/>
                    <a:pt x="16" y="4"/>
                    <a:pt x="16" y="8"/>
                  </a:cubicBezTo>
                  <a:cubicBezTo>
                    <a:pt x="16" y="12"/>
                    <a:pt x="12" y="16"/>
                    <a:pt x="8" y="16"/>
                  </a:cubicBezTo>
                  <a:cubicBezTo>
                    <a:pt x="4" y="16"/>
                    <a:pt x="0" y="12"/>
                    <a:pt x="0" y="8"/>
                  </a:cubicBezTo>
                </a:path>
              </a:pathLst>
            </a:cu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57" name="Google Shape;957;p28"/>
          <p:cNvGrpSpPr/>
          <p:nvPr/>
        </p:nvGrpSpPr>
        <p:grpSpPr>
          <a:xfrm>
            <a:off x="10149557" y="1693743"/>
            <a:ext cx="282864" cy="314614"/>
            <a:chOff x="6299200" y="5060951"/>
            <a:chExt cx="311150" cy="346075"/>
          </a:xfrm>
        </p:grpSpPr>
        <p:sp>
          <p:nvSpPr>
            <p:cNvPr id="958" name="Google Shape;958;p28"/>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59" name="Google Shape;959;p28"/>
            <p:cNvCxnSpPr/>
            <p:nvPr/>
          </p:nvCxnSpPr>
          <p:spPr>
            <a:xfrm>
              <a:off x="6434138" y="5167313"/>
              <a:ext cx="60325" cy="0"/>
            </a:xfrm>
            <a:prstGeom prst="straightConnector1">
              <a:avLst/>
            </a:prstGeom>
            <a:noFill/>
            <a:ln w="12700" cap="rnd" cmpd="sng">
              <a:solidFill>
                <a:schemeClr val="lt1"/>
              </a:solidFill>
              <a:prstDash val="solid"/>
              <a:round/>
              <a:headEnd type="none" w="med" len="med"/>
              <a:tailEnd type="none" w="med" len="med"/>
            </a:ln>
          </p:spPr>
        </p:cxnSp>
        <p:cxnSp>
          <p:nvCxnSpPr>
            <p:cNvPr id="960" name="Google Shape;960;p28"/>
            <p:cNvCxnSpPr/>
            <p:nvPr/>
          </p:nvCxnSpPr>
          <p:spPr>
            <a:xfrm>
              <a:off x="6403975" y="5197476"/>
              <a:ext cx="90488" cy="0"/>
            </a:xfrm>
            <a:prstGeom prst="straightConnector1">
              <a:avLst/>
            </a:prstGeom>
            <a:noFill/>
            <a:ln w="12700" cap="rnd" cmpd="sng">
              <a:solidFill>
                <a:schemeClr val="lt1"/>
              </a:solidFill>
              <a:prstDash val="solid"/>
              <a:round/>
              <a:headEnd type="none" w="med" len="med"/>
              <a:tailEnd type="none" w="med" len="med"/>
            </a:ln>
          </p:spPr>
        </p:cxnSp>
        <p:cxnSp>
          <p:nvCxnSpPr>
            <p:cNvPr id="961" name="Google Shape;961;p28"/>
            <p:cNvCxnSpPr/>
            <p:nvPr/>
          </p:nvCxnSpPr>
          <p:spPr>
            <a:xfrm>
              <a:off x="6403975" y="5227638"/>
              <a:ext cx="90488" cy="0"/>
            </a:xfrm>
            <a:prstGeom prst="straightConnector1">
              <a:avLst/>
            </a:prstGeom>
            <a:noFill/>
            <a:ln w="12700" cap="rnd" cmpd="sng">
              <a:solidFill>
                <a:schemeClr val="lt1"/>
              </a:solidFill>
              <a:prstDash val="solid"/>
              <a:round/>
              <a:headEnd type="none" w="med" len="med"/>
              <a:tailEnd type="none" w="med" len="med"/>
            </a:ln>
          </p:spPr>
        </p:cxnSp>
        <p:cxnSp>
          <p:nvCxnSpPr>
            <p:cNvPr id="962" name="Google Shape;962;p28"/>
            <p:cNvCxnSpPr/>
            <p:nvPr/>
          </p:nvCxnSpPr>
          <p:spPr>
            <a:xfrm>
              <a:off x="6403975" y="5257801"/>
              <a:ext cx="90488" cy="0"/>
            </a:xfrm>
            <a:prstGeom prst="straightConnector1">
              <a:avLst/>
            </a:prstGeom>
            <a:noFill/>
            <a:ln w="12700" cap="rnd" cmpd="sng">
              <a:solidFill>
                <a:schemeClr val="lt1"/>
              </a:solidFill>
              <a:prstDash val="solid"/>
              <a:round/>
              <a:headEnd type="none" w="med" len="med"/>
              <a:tailEnd type="none" w="med" len="med"/>
            </a:ln>
          </p:spPr>
        </p:cxnSp>
        <p:sp>
          <p:nvSpPr>
            <p:cNvPr id="963" name="Google Shape;963;p28"/>
            <p:cNvSpPr/>
            <p:nvPr/>
          </p:nvSpPr>
          <p:spPr>
            <a:xfrm>
              <a:off x="6373813" y="5137151"/>
              <a:ext cx="150813" cy="1508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9" name="Google Shape;969;p28"/>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20"/>
                                        </p:tgtEl>
                                        <p:attrNameLst>
                                          <p:attrName>style.visibility</p:attrName>
                                        </p:attrNameLst>
                                      </p:cBhvr>
                                      <p:to>
                                        <p:strVal val="visible"/>
                                      </p:to>
                                    </p:set>
                                    <p:animEffect transition="in" filter="fade">
                                      <p:cBhvr>
                                        <p:cTn id="7" dur="1000"/>
                                        <p:tgtEl>
                                          <p:spTgt spid="920"/>
                                        </p:tgtEl>
                                      </p:cBhvr>
                                    </p:animEffect>
                                    <p:anim calcmode="lin" valueType="num">
                                      <p:cBhvr>
                                        <p:cTn id="8" dur="1000" fill="hold"/>
                                        <p:tgtEl>
                                          <p:spTgt spid="920"/>
                                        </p:tgtEl>
                                        <p:attrNameLst>
                                          <p:attrName>ppt_x</p:attrName>
                                        </p:attrNameLst>
                                      </p:cBhvr>
                                      <p:tavLst>
                                        <p:tav tm="0">
                                          <p:val>
                                            <p:strVal val="#ppt_x"/>
                                          </p:val>
                                        </p:tav>
                                        <p:tav tm="100000">
                                          <p:val>
                                            <p:strVal val="#ppt_x"/>
                                          </p:val>
                                        </p:tav>
                                      </p:tavLst>
                                    </p:anim>
                                    <p:anim calcmode="lin" valueType="num">
                                      <p:cBhvr>
                                        <p:cTn id="9" dur="1000" fill="hold"/>
                                        <p:tgtEl>
                                          <p:spTgt spid="9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21"/>
                                        </p:tgtEl>
                                        <p:attrNameLst>
                                          <p:attrName>style.visibility</p:attrName>
                                        </p:attrNameLst>
                                      </p:cBhvr>
                                      <p:to>
                                        <p:strVal val="visible"/>
                                      </p:to>
                                    </p:set>
                                    <p:animEffect transition="in" filter="fade">
                                      <p:cBhvr>
                                        <p:cTn id="12" dur="1000"/>
                                        <p:tgtEl>
                                          <p:spTgt spid="921"/>
                                        </p:tgtEl>
                                      </p:cBhvr>
                                    </p:animEffect>
                                    <p:anim calcmode="lin" valueType="num">
                                      <p:cBhvr>
                                        <p:cTn id="13" dur="1000" fill="hold"/>
                                        <p:tgtEl>
                                          <p:spTgt spid="921"/>
                                        </p:tgtEl>
                                        <p:attrNameLst>
                                          <p:attrName>ppt_x</p:attrName>
                                        </p:attrNameLst>
                                      </p:cBhvr>
                                      <p:tavLst>
                                        <p:tav tm="0">
                                          <p:val>
                                            <p:strVal val="#ppt_x"/>
                                          </p:val>
                                        </p:tav>
                                        <p:tav tm="100000">
                                          <p:val>
                                            <p:strVal val="#ppt_x"/>
                                          </p:val>
                                        </p:tav>
                                      </p:tavLst>
                                    </p:anim>
                                    <p:anim calcmode="lin" valueType="num">
                                      <p:cBhvr>
                                        <p:cTn id="14" dur="1000" fill="hold"/>
                                        <p:tgtEl>
                                          <p:spTgt spid="9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15"/>
                                        </p:tgtEl>
                                        <p:attrNameLst>
                                          <p:attrName>style.visibility</p:attrName>
                                        </p:attrNameLst>
                                      </p:cBhvr>
                                      <p:to>
                                        <p:strVal val="visible"/>
                                      </p:to>
                                    </p:set>
                                    <p:animEffect transition="in" filter="fade">
                                      <p:cBhvr>
                                        <p:cTn id="17" dur="1000"/>
                                        <p:tgtEl>
                                          <p:spTgt spid="915"/>
                                        </p:tgtEl>
                                      </p:cBhvr>
                                    </p:animEffect>
                                    <p:anim calcmode="lin" valueType="num">
                                      <p:cBhvr>
                                        <p:cTn id="18" dur="1000" fill="hold"/>
                                        <p:tgtEl>
                                          <p:spTgt spid="915"/>
                                        </p:tgtEl>
                                        <p:attrNameLst>
                                          <p:attrName>ppt_x</p:attrName>
                                        </p:attrNameLst>
                                      </p:cBhvr>
                                      <p:tavLst>
                                        <p:tav tm="0">
                                          <p:val>
                                            <p:strVal val="#ppt_x"/>
                                          </p:val>
                                        </p:tav>
                                        <p:tav tm="100000">
                                          <p:val>
                                            <p:strVal val="#ppt_x"/>
                                          </p:val>
                                        </p:tav>
                                      </p:tavLst>
                                    </p:anim>
                                    <p:anim calcmode="lin" valueType="num">
                                      <p:cBhvr>
                                        <p:cTn id="19" dur="1000" fill="hold"/>
                                        <p:tgtEl>
                                          <p:spTgt spid="9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18"/>
                                        </p:tgtEl>
                                        <p:attrNameLst>
                                          <p:attrName>style.visibility</p:attrName>
                                        </p:attrNameLst>
                                      </p:cBhvr>
                                      <p:to>
                                        <p:strVal val="visible"/>
                                      </p:to>
                                    </p:set>
                                    <p:animEffect transition="in" filter="fade">
                                      <p:cBhvr>
                                        <p:cTn id="24" dur="1000"/>
                                        <p:tgtEl>
                                          <p:spTgt spid="918"/>
                                        </p:tgtEl>
                                      </p:cBhvr>
                                    </p:animEffect>
                                    <p:anim calcmode="lin" valueType="num">
                                      <p:cBhvr>
                                        <p:cTn id="25" dur="1000" fill="hold"/>
                                        <p:tgtEl>
                                          <p:spTgt spid="918"/>
                                        </p:tgtEl>
                                        <p:attrNameLst>
                                          <p:attrName>ppt_x</p:attrName>
                                        </p:attrNameLst>
                                      </p:cBhvr>
                                      <p:tavLst>
                                        <p:tav tm="0">
                                          <p:val>
                                            <p:strVal val="#ppt_x"/>
                                          </p:val>
                                        </p:tav>
                                        <p:tav tm="100000">
                                          <p:val>
                                            <p:strVal val="#ppt_x"/>
                                          </p:val>
                                        </p:tav>
                                      </p:tavLst>
                                    </p:anim>
                                    <p:anim calcmode="lin" valueType="num">
                                      <p:cBhvr>
                                        <p:cTn id="26" dur="1000" fill="hold"/>
                                        <p:tgtEl>
                                          <p:spTgt spid="91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Effect transition="in" filter="fade">
                                      <p:cBhvr>
                                        <p:cTn id="29" dur="1000"/>
                                        <p:tgtEl>
                                          <p:spTgt spid="938"/>
                                        </p:tgtEl>
                                      </p:cBhvr>
                                    </p:animEffect>
                                    <p:anim calcmode="lin" valueType="num">
                                      <p:cBhvr>
                                        <p:cTn id="30" dur="1000" fill="hold"/>
                                        <p:tgtEl>
                                          <p:spTgt spid="938"/>
                                        </p:tgtEl>
                                        <p:attrNameLst>
                                          <p:attrName>ppt_x</p:attrName>
                                        </p:attrNameLst>
                                      </p:cBhvr>
                                      <p:tavLst>
                                        <p:tav tm="0">
                                          <p:val>
                                            <p:strVal val="#ppt_x"/>
                                          </p:val>
                                        </p:tav>
                                        <p:tav tm="100000">
                                          <p:val>
                                            <p:strVal val="#ppt_x"/>
                                          </p:val>
                                        </p:tav>
                                      </p:tavLst>
                                    </p:anim>
                                    <p:anim calcmode="lin" valueType="num">
                                      <p:cBhvr>
                                        <p:cTn id="31" dur="1000" fill="hold"/>
                                        <p:tgtEl>
                                          <p:spTgt spid="93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46"/>
                                        </p:tgtEl>
                                        <p:attrNameLst>
                                          <p:attrName>style.visibility</p:attrName>
                                        </p:attrNameLst>
                                      </p:cBhvr>
                                      <p:to>
                                        <p:strVal val="visible"/>
                                      </p:to>
                                    </p:set>
                                    <p:animEffect transition="in" filter="fade">
                                      <p:cBhvr>
                                        <p:cTn id="34" dur="1000"/>
                                        <p:tgtEl>
                                          <p:spTgt spid="946"/>
                                        </p:tgtEl>
                                      </p:cBhvr>
                                    </p:animEffect>
                                    <p:anim calcmode="lin" valueType="num">
                                      <p:cBhvr>
                                        <p:cTn id="35" dur="1000" fill="hold"/>
                                        <p:tgtEl>
                                          <p:spTgt spid="946"/>
                                        </p:tgtEl>
                                        <p:attrNameLst>
                                          <p:attrName>ppt_x</p:attrName>
                                        </p:attrNameLst>
                                      </p:cBhvr>
                                      <p:tavLst>
                                        <p:tav tm="0">
                                          <p:val>
                                            <p:strVal val="#ppt_x"/>
                                          </p:val>
                                        </p:tav>
                                        <p:tav tm="100000">
                                          <p:val>
                                            <p:strVal val="#ppt_x"/>
                                          </p:val>
                                        </p:tav>
                                      </p:tavLst>
                                    </p:anim>
                                    <p:anim calcmode="lin" valueType="num">
                                      <p:cBhvr>
                                        <p:cTn id="36" dur="1000" fill="hold"/>
                                        <p:tgtEl>
                                          <p:spTgt spid="94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33"/>
                                        </p:tgtEl>
                                        <p:attrNameLst>
                                          <p:attrName>style.visibility</p:attrName>
                                        </p:attrNameLst>
                                      </p:cBhvr>
                                      <p:to>
                                        <p:strVal val="visible"/>
                                      </p:to>
                                    </p:set>
                                    <p:animEffect transition="in" filter="fade">
                                      <p:cBhvr>
                                        <p:cTn id="39" dur="1000"/>
                                        <p:tgtEl>
                                          <p:spTgt spid="933"/>
                                        </p:tgtEl>
                                      </p:cBhvr>
                                    </p:animEffect>
                                    <p:anim calcmode="lin" valueType="num">
                                      <p:cBhvr>
                                        <p:cTn id="40" dur="1000" fill="hold"/>
                                        <p:tgtEl>
                                          <p:spTgt spid="933"/>
                                        </p:tgtEl>
                                        <p:attrNameLst>
                                          <p:attrName>ppt_x</p:attrName>
                                        </p:attrNameLst>
                                      </p:cBhvr>
                                      <p:tavLst>
                                        <p:tav tm="0">
                                          <p:val>
                                            <p:strVal val="#ppt_x"/>
                                          </p:val>
                                        </p:tav>
                                        <p:tav tm="100000">
                                          <p:val>
                                            <p:strVal val="#ppt_x"/>
                                          </p:val>
                                        </p:tav>
                                      </p:tavLst>
                                    </p:anim>
                                    <p:anim calcmode="lin" valueType="num">
                                      <p:cBhvr>
                                        <p:cTn id="41" dur="1000" fill="hold"/>
                                        <p:tgtEl>
                                          <p:spTgt spid="93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34"/>
                                        </p:tgtEl>
                                        <p:attrNameLst>
                                          <p:attrName>style.visibility</p:attrName>
                                        </p:attrNameLst>
                                      </p:cBhvr>
                                      <p:to>
                                        <p:strVal val="visible"/>
                                      </p:to>
                                    </p:set>
                                    <p:animEffect transition="in" filter="fade">
                                      <p:cBhvr>
                                        <p:cTn id="44" dur="1000"/>
                                        <p:tgtEl>
                                          <p:spTgt spid="934"/>
                                        </p:tgtEl>
                                      </p:cBhvr>
                                    </p:animEffect>
                                    <p:anim calcmode="lin" valueType="num">
                                      <p:cBhvr>
                                        <p:cTn id="45" dur="1000" fill="hold"/>
                                        <p:tgtEl>
                                          <p:spTgt spid="934"/>
                                        </p:tgtEl>
                                        <p:attrNameLst>
                                          <p:attrName>ppt_x</p:attrName>
                                        </p:attrNameLst>
                                      </p:cBhvr>
                                      <p:tavLst>
                                        <p:tav tm="0">
                                          <p:val>
                                            <p:strVal val="#ppt_x"/>
                                          </p:val>
                                        </p:tav>
                                        <p:tav tm="100000">
                                          <p:val>
                                            <p:strVal val="#ppt_x"/>
                                          </p:val>
                                        </p:tav>
                                      </p:tavLst>
                                    </p:anim>
                                    <p:anim calcmode="lin" valueType="num">
                                      <p:cBhvr>
                                        <p:cTn id="46" dur="1000" fill="hold"/>
                                        <p:tgtEl>
                                          <p:spTgt spid="93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916"/>
                                        </p:tgtEl>
                                        <p:attrNameLst>
                                          <p:attrName>style.visibility</p:attrName>
                                        </p:attrNameLst>
                                      </p:cBhvr>
                                      <p:to>
                                        <p:strVal val="visible"/>
                                      </p:to>
                                    </p:set>
                                    <p:animEffect transition="in" filter="barn(inVertical)">
                                      <p:cBhvr>
                                        <p:cTn id="51" dur="500"/>
                                        <p:tgtEl>
                                          <p:spTgt spid="916"/>
                                        </p:tgtEl>
                                      </p:cBhvr>
                                    </p:animEffect>
                                  </p:childTnLst>
                                </p:cTn>
                              </p:par>
                              <p:par>
                                <p:cTn id="52" presetID="16" presetClass="entr" presetSubtype="21" fill="hold" nodeType="withEffect">
                                  <p:stCondLst>
                                    <p:cond delay="0"/>
                                  </p:stCondLst>
                                  <p:childTnLst>
                                    <p:set>
                                      <p:cBhvr>
                                        <p:cTn id="53" dur="1" fill="hold">
                                          <p:stCondLst>
                                            <p:cond delay="0"/>
                                          </p:stCondLst>
                                        </p:cTn>
                                        <p:tgtEl>
                                          <p:spTgt spid="943"/>
                                        </p:tgtEl>
                                        <p:attrNameLst>
                                          <p:attrName>style.visibility</p:attrName>
                                        </p:attrNameLst>
                                      </p:cBhvr>
                                      <p:to>
                                        <p:strVal val="visible"/>
                                      </p:to>
                                    </p:set>
                                    <p:animEffect transition="in" filter="barn(inVertical)">
                                      <p:cBhvr>
                                        <p:cTn id="54" dur="500"/>
                                        <p:tgtEl>
                                          <p:spTgt spid="943"/>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941"/>
                                        </p:tgtEl>
                                        <p:attrNameLst>
                                          <p:attrName>style.visibility</p:attrName>
                                        </p:attrNameLst>
                                      </p:cBhvr>
                                      <p:to>
                                        <p:strVal val="visible"/>
                                      </p:to>
                                    </p:set>
                                    <p:animEffect transition="in" filter="barn(inVertical)">
                                      <p:cBhvr>
                                        <p:cTn id="57" dur="500"/>
                                        <p:tgtEl>
                                          <p:spTgt spid="941"/>
                                        </p:tgtEl>
                                      </p:cBhvr>
                                    </p:animEffect>
                                  </p:childTnLst>
                                </p:cTn>
                              </p:par>
                              <p:par>
                                <p:cTn id="58" presetID="16" presetClass="entr" presetSubtype="21" fill="hold" nodeType="withEffect">
                                  <p:stCondLst>
                                    <p:cond delay="0"/>
                                  </p:stCondLst>
                                  <p:childTnLst>
                                    <p:set>
                                      <p:cBhvr>
                                        <p:cTn id="59" dur="1" fill="hold">
                                          <p:stCondLst>
                                            <p:cond delay="0"/>
                                          </p:stCondLst>
                                        </p:cTn>
                                        <p:tgtEl>
                                          <p:spTgt spid="957"/>
                                        </p:tgtEl>
                                        <p:attrNameLst>
                                          <p:attrName>style.visibility</p:attrName>
                                        </p:attrNameLst>
                                      </p:cBhvr>
                                      <p:to>
                                        <p:strVal val="visible"/>
                                      </p:to>
                                    </p:set>
                                    <p:animEffect transition="in" filter="barn(inVertical)">
                                      <p:cBhvr>
                                        <p:cTn id="60" dur="500"/>
                                        <p:tgtEl>
                                          <p:spTgt spid="957"/>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937"/>
                                        </p:tgtEl>
                                        <p:attrNameLst>
                                          <p:attrName>style.visibility</p:attrName>
                                        </p:attrNameLst>
                                      </p:cBhvr>
                                      <p:to>
                                        <p:strVal val="visible"/>
                                      </p:to>
                                    </p:set>
                                    <p:animEffect transition="in" filter="barn(inVertical)">
                                      <p:cBhvr>
                                        <p:cTn id="63" dur="500"/>
                                        <p:tgtEl>
                                          <p:spTgt spid="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 grpId="0" animBg="1"/>
      <p:bldP spid="916" grpId="0" animBg="1"/>
      <p:bldP spid="918" grpId="0" animBg="1"/>
      <p:bldP spid="920" grpId="0"/>
      <p:bldP spid="933" grpId="0" animBg="1"/>
      <p:bldP spid="934" grpId="0"/>
      <p:bldP spid="937" grpId="0"/>
      <p:bldP spid="9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29"/>
          <p:cNvSpPr txBox="1">
            <a:spLocks noGrp="1"/>
          </p:cNvSpPr>
          <p:nvPr>
            <p:ph type="body" idx="1"/>
          </p:nvPr>
        </p:nvSpPr>
        <p:spPr>
          <a:xfrm>
            <a:off x="394447" y="1304365"/>
            <a:ext cx="11403106" cy="4872598"/>
          </a:xfrm>
          <a:prstGeom prst="rect">
            <a:avLst/>
          </a:prstGeom>
          <a:noFill/>
          <a:ln>
            <a:noFill/>
          </a:ln>
        </p:spPr>
        <p:txBody>
          <a:bodyPr spcFirstLastPara="1" wrap="square" lIns="91425" tIns="45700" rIns="91425" bIns="45700" anchor="t" anchorCtr="0">
            <a:normAutofit/>
          </a:bodyPr>
          <a:lstStyle/>
          <a:p>
            <a:pPr marL="685800" lvl="0" indent="-457200">
              <a:buSzPts val="2800"/>
              <a:buFont typeface="Arial"/>
              <a:buChar char="•"/>
            </a:pPr>
            <a:r>
              <a:rPr lang="en-US" dirty="0">
                <a:latin typeface="Calibri"/>
                <a:ea typeface="Calibri"/>
                <a:cs typeface="Calibri"/>
                <a:sym typeface="Calibri"/>
              </a:rPr>
              <a:t>Collecting the latest data and implementing the </a:t>
            </a:r>
            <a:r>
              <a:rPr lang="en-US" dirty="0" err="1">
                <a:latin typeface="Calibri"/>
                <a:ea typeface="Calibri"/>
                <a:cs typeface="Calibri"/>
                <a:sym typeface="Calibri"/>
              </a:rPr>
              <a:t>knn</a:t>
            </a:r>
            <a:r>
              <a:rPr lang="en-US" dirty="0">
                <a:latin typeface="Calibri"/>
                <a:ea typeface="Calibri"/>
                <a:cs typeface="Calibri"/>
                <a:sym typeface="Calibri"/>
              </a:rPr>
              <a:t> model to find the efficiency of the model.</a:t>
            </a:r>
          </a:p>
          <a:p>
            <a:pPr marL="685800" lvl="0" indent="-457200">
              <a:buSzPts val="2800"/>
              <a:buFont typeface="Arial"/>
              <a:buChar char="•"/>
            </a:pPr>
            <a:endParaRPr lang="en-US" dirty="0">
              <a:latin typeface="Calibri"/>
              <a:ea typeface="Calibri"/>
              <a:cs typeface="Calibri"/>
              <a:sym typeface="Calibri"/>
            </a:endParaRPr>
          </a:p>
          <a:p>
            <a:pPr marL="685800" lvl="0" indent="-457200" algn="l" rtl="0">
              <a:lnSpc>
                <a:spcPct val="90000"/>
              </a:lnSpc>
              <a:spcBef>
                <a:spcPts val="1000"/>
              </a:spcBef>
              <a:spcAft>
                <a:spcPts val="0"/>
              </a:spcAft>
              <a:buClr>
                <a:schemeClr val="dk1"/>
              </a:buClr>
              <a:buSzPts val="2800"/>
              <a:buFont typeface="Arial"/>
              <a:buChar char="•"/>
            </a:pPr>
            <a:r>
              <a:rPr lang="en-US" dirty="0">
                <a:latin typeface="Calibri"/>
                <a:ea typeface="Calibri"/>
                <a:cs typeface="Calibri"/>
                <a:sym typeface="Calibri"/>
              </a:rPr>
              <a:t> Technically, we would be exploring more models and applying some more methods for better accuracy like accuracy tuning.</a:t>
            </a:r>
          </a:p>
          <a:p>
            <a:pPr marL="685800" lvl="0" indent="-457200" algn="l" rtl="0">
              <a:lnSpc>
                <a:spcPct val="90000"/>
              </a:lnSpc>
              <a:spcBef>
                <a:spcPts val="1000"/>
              </a:spcBef>
              <a:spcAft>
                <a:spcPts val="0"/>
              </a:spcAft>
              <a:buClr>
                <a:schemeClr val="dk1"/>
              </a:buClr>
              <a:buSzPts val="2800"/>
              <a:buFont typeface="Arial"/>
              <a:buChar char="•"/>
            </a:pPr>
            <a:endParaRPr dirty="0"/>
          </a:p>
          <a:p>
            <a:pPr marL="685800" lvl="0" indent="-457200">
              <a:buSzPts val="2800"/>
              <a:buFont typeface="Arial"/>
              <a:buChar char="•"/>
            </a:pPr>
            <a:r>
              <a:rPr lang="en-US" dirty="0">
                <a:latin typeface="Calibri"/>
                <a:ea typeface="Calibri"/>
                <a:cs typeface="Calibri"/>
                <a:sym typeface="Calibri"/>
              </a:rPr>
              <a:t>We would also like to deploy this model on websites with Visualization tool and would also incorporate user input to directly </a:t>
            </a:r>
            <a:r>
              <a:rPr lang="en-US">
                <a:latin typeface="Calibri"/>
                <a:ea typeface="Calibri"/>
                <a:cs typeface="Calibri"/>
                <a:sym typeface="Calibri"/>
              </a:rPr>
              <a:t>get the </a:t>
            </a:r>
            <a:r>
              <a:rPr lang="en-US" dirty="0">
                <a:latin typeface="Calibri"/>
                <a:ea typeface="Calibri"/>
                <a:cs typeface="Calibri"/>
                <a:sym typeface="Calibri"/>
              </a:rPr>
              <a:t>prediction</a:t>
            </a:r>
            <a:endParaRPr dirty="0"/>
          </a:p>
        </p:txBody>
      </p:sp>
      <p:sp>
        <p:nvSpPr>
          <p:cNvPr id="976" name="Google Shape;976;p29"/>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lt1"/>
              </a:buClr>
              <a:buSzPts val="1200"/>
              <a:buFont typeface="Calibri"/>
              <a:buNone/>
            </a:pPr>
            <a:fld id="{00000000-1234-1234-1234-123412341234}" type="slidenum">
              <a:rPr lang="en-US"/>
              <a:t>27</a:t>
            </a:fld>
            <a:endParaRPr/>
          </a:p>
        </p:txBody>
      </p:sp>
      <p:sp>
        <p:nvSpPr>
          <p:cNvPr id="977" name="Google Shape;977;p29"/>
          <p:cNvSpPr txBox="1">
            <a:spLocks noGrp="1"/>
          </p:cNvSpPr>
          <p:nvPr>
            <p:ph type="title"/>
          </p:nvPr>
        </p:nvSpPr>
        <p:spPr>
          <a:xfrm>
            <a:off x="394447" y="365126"/>
            <a:ext cx="11403106" cy="747897"/>
          </a:xfrm>
          <a:prstGeom prst="rect">
            <a:avLst/>
          </a:prstGeom>
          <a:solidFill>
            <a:srgbClr val="FFC000"/>
          </a:solidFill>
          <a:ln w="12700" cap="flat" cmpd="sng">
            <a:solidFill>
              <a:srgbClr val="8C3A38"/>
            </a:solidFill>
            <a:prstDash val="solid"/>
            <a:miter lim="800000"/>
            <a:headEnd type="none" w="sm" len="sm"/>
            <a:tailEnd type="none" w="sm" len="sm"/>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dk1"/>
              </a:buClr>
              <a:buSzPts val="5400"/>
              <a:buFont typeface="Calibri"/>
              <a:buNone/>
            </a:pPr>
            <a:r>
              <a:rPr lang="en-US" sz="5400" dirty="0">
                <a:latin typeface="Calibri"/>
                <a:ea typeface="Calibri"/>
                <a:cs typeface="Calibri"/>
                <a:sym typeface="Calibri"/>
              </a:rPr>
              <a:t>Future Work</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77"/>
                                        </p:tgtEl>
                                        <p:attrNameLst>
                                          <p:attrName>style.visibility</p:attrName>
                                        </p:attrNameLst>
                                      </p:cBhvr>
                                      <p:to>
                                        <p:strVal val="visible"/>
                                      </p:to>
                                    </p:set>
                                    <p:animEffect transition="in" filter="fade">
                                      <p:cBhvr>
                                        <p:cTn id="7" dur="1000"/>
                                        <p:tgtEl>
                                          <p:spTgt spid="977"/>
                                        </p:tgtEl>
                                      </p:cBhvr>
                                    </p:animEffect>
                                    <p:anim calcmode="lin" valueType="num">
                                      <p:cBhvr>
                                        <p:cTn id="8" dur="1000" fill="hold"/>
                                        <p:tgtEl>
                                          <p:spTgt spid="977"/>
                                        </p:tgtEl>
                                        <p:attrNameLst>
                                          <p:attrName>ppt_x</p:attrName>
                                        </p:attrNameLst>
                                      </p:cBhvr>
                                      <p:tavLst>
                                        <p:tav tm="0">
                                          <p:val>
                                            <p:strVal val="#ppt_x"/>
                                          </p:val>
                                        </p:tav>
                                        <p:tav tm="100000">
                                          <p:val>
                                            <p:strVal val="#ppt_x"/>
                                          </p:val>
                                        </p:tav>
                                      </p:tavLst>
                                    </p:anim>
                                    <p:anim calcmode="lin" valueType="num">
                                      <p:cBhvr>
                                        <p:cTn id="9" dur="1000" fill="hold"/>
                                        <p:tgtEl>
                                          <p:spTgt spid="97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75">
                                            <p:txEl>
                                              <p:pRg st="0" end="0"/>
                                            </p:txEl>
                                          </p:spTgt>
                                        </p:tgtEl>
                                        <p:attrNameLst>
                                          <p:attrName>style.visibility</p:attrName>
                                        </p:attrNameLst>
                                      </p:cBhvr>
                                      <p:to>
                                        <p:strVal val="visible"/>
                                      </p:to>
                                    </p:set>
                                    <p:anim calcmode="lin" valueType="num">
                                      <p:cBhvr additive="base">
                                        <p:cTn id="14" dur="500" fill="hold"/>
                                        <p:tgtEl>
                                          <p:spTgt spid="97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9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75">
                                            <p:txEl>
                                              <p:pRg st="2" end="2"/>
                                            </p:txEl>
                                          </p:spTgt>
                                        </p:tgtEl>
                                        <p:attrNameLst>
                                          <p:attrName>style.visibility</p:attrName>
                                        </p:attrNameLst>
                                      </p:cBhvr>
                                      <p:to>
                                        <p:strVal val="visible"/>
                                      </p:to>
                                    </p:set>
                                    <p:anim calcmode="lin" valueType="num">
                                      <p:cBhvr additive="base">
                                        <p:cTn id="20" dur="500" fill="hold"/>
                                        <p:tgtEl>
                                          <p:spTgt spid="97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75">
                                            <p:txEl>
                                              <p:pRg st="4" end="4"/>
                                            </p:txEl>
                                          </p:spTgt>
                                        </p:tgtEl>
                                        <p:attrNameLst>
                                          <p:attrName>style.visibility</p:attrName>
                                        </p:attrNameLst>
                                      </p:cBhvr>
                                      <p:to>
                                        <p:strVal val="visible"/>
                                      </p:to>
                                    </p:set>
                                    <p:anim calcmode="lin" valueType="num">
                                      <p:cBhvr additive="base">
                                        <p:cTn id="26" dur="500" fill="hold"/>
                                        <p:tgtEl>
                                          <p:spTgt spid="975">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7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0"/>
          <p:cNvSpPr/>
          <p:nvPr/>
        </p:nvSpPr>
        <p:spPr>
          <a:xfrm>
            <a:off x="2654300" y="0"/>
            <a:ext cx="7067909" cy="6858000"/>
          </a:xfrm>
          <a:prstGeom prst="rect">
            <a:avLst/>
          </a:prstGeom>
          <a:solidFill>
            <a:schemeClr val="bg2">
              <a:lumMod val="60000"/>
              <a:lumOff val="40000"/>
            </a:schemeClr>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87" name="Google Shape;987;p30"/>
          <p:cNvCxnSpPr/>
          <p:nvPr/>
        </p:nvCxnSpPr>
        <p:spPr>
          <a:xfrm>
            <a:off x="744175" y="5419003"/>
            <a:ext cx="5825067" cy="0"/>
          </a:xfrm>
          <a:prstGeom prst="straightConnector1">
            <a:avLst/>
          </a:prstGeom>
          <a:noFill/>
          <a:ln w="9525" cap="flat" cmpd="sng">
            <a:solidFill>
              <a:schemeClr val="lt1"/>
            </a:solidFill>
            <a:prstDash val="solid"/>
            <a:miter lim="800000"/>
            <a:headEnd type="none" w="sm" len="sm"/>
            <a:tailEnd type="none" w="sm" len="sm"/>
          </a:ln>
        </p:spPr>
      </p:cxnSp>
      <p:pic>
        <p:nvPicPr>
          <p:cNvPr id="988" name="Google Shape;988;p30" descr="A picture containing text, clipart&#10;&#10;Description automatically generated"/>
          <p:cNvPicPr preferRelativeResize="0"/>
          <p:nvPr/>
        </p:nvPicPr>
        <p:blipFill rotWithShape="1">
          <a:blip r:embed="rId3">
            <a:alphaModFix/>
          </a:blip>
          <a:srcRect/>
          <a:stretch/>
        </p:blipFill>
        <p:spPr>
          <a:xfrm>
            <a:off x="3573089" y="2157243"/>
            <a:ext cx="4798529" cy="27213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87"/>
                                        </p:tgtEl>
                                        <p:attrNameLst>
                                          <p:attrName>style.visibility</p:attrName>
                                        </p:attrNameLst>
                                      </p:cBhvr>
                                      <p:to>
                                        <p:strVal val="visible"/>
                                      </p:to>
                                    </p:set>
                                    <p:anim calcmode="lin" valueType="num">
                                      <p:cBhvr additive="base">
                                        <p:cTn id="7" dur="500" fill="hold"/>
                                        <p:tgtEl>
                                          <p:spTgt spid="987"/>
                                        </p:tgtEl>
                                        <p:attrNameLst>
                                          <p:attrName>ppt_x</p:attrName>
                                        </p:attrNameLst>
                                      </p:cBhvr>
                                      <p:tavLst>
                                        <p:tav tm="0">
                                          <p:val>
                                            <p:strVal val="#ppt_x"/>
                                          </p:val>
                                        </p:tav>
                                        <p:tav tm="100000">
                                          <p:val>
                                            <p:strVal val="#ppt_x"/>
                                          </p:val>
                                        </p:tav>
                                      </p:tavLst>
                                    </p:anim>
                                    <p:anim calcmode="lin" valueType="num">
                                      <p:cBhvr additive="base">
                                        <p:cTn id="8" dur="500" fill="hold"/>
                                        <p:tgtEl>
                                          <p:spTgt spid="98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88"/>
                                        </p:tgtEl>
                                        <p:attrNameLst>
                                          <p:attrName>style.visibility</p:attrName>
                                        </p:attrNameLst>
                                      </p:cBhvr>
                                      <p:to>
                                        <p:strVal val="visible"/>
                                      </p:to>
                                    </p:set>
                                    <p:anim calcmode="lin" valueType="num">
                                      <p:cBhvr additive="base">
                                        <p:cTn id="11" dur="500" fill="hold"/>
                                        <p:tgtEl>
                                          <p:spTgt spid="988"/>
                                        </p:tgtEl>
                                        <p:attrNameLst>
                                          <p:attrName>ppt_x</p:attrName>
                                        </p:attrNameLst>
                                      </p:cBhvr>
                                      <p:tavLst>
                                        <p:tav tm="0">
                                          <p:val>
                                            <p:strVal val="#ppt_x"/>
                                          </p:val>
                                        </p:tav>
                                        <p:tav tm="100000">
                                          <p:val>
                                            <p:strVal val="#ppt_x"/>
                                          </p:val>
                                        </p:tav>
                                      </p:tavLst>
                                    </p:anim>
                                    <p:anim calcmode="lin" valueType="num">
                                      <p:cBhvr additive="base">
                                        <p:cTn id="12" dur="500" fill="hold"/>
                                        <p:tgtEl>
                                          <p:spTgt spid="98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83"/>
                                        </p:tgtEl>
                                        <p:attrNameLst>
                                          <p:attrName>style.visibility</p:attrName>
                                        </p:attrNameLst>
                                      </p:cBhvr>
                                      <p:to>
                                        <p:strVal val="visible"/>
                                      </p:to>
                                    </p:set>
                                    <p:anim calcmode="lin" valueType="num">
                                      <p:cBhvr additive="base">
                                        <p:cTn id="15" dur="500" fill="hold"/>
                                        <p:tgtEl>
                                          <p:spTgt spid="983"/>
                                        </p:tgtEl>
                                        <p:attrNameLst>
                                          <p:attrName>ppt_x</p:attrName>
                                        </p:attrNameLst>
                                      </p:cBhvr>
                                      <p:tavLst>
                                        <p:tav tm="0">
                                          <p:val>
                                            <p:strVal val="#ppt_x"/>
                                          </p:val>
                                        </p:tav>
                                        <p:tav tm="100000">
                                          <p:val>
                                            <p:strVal val="#ppt_x"/>
                                          </p:val>
                                        </p:tav>
                                      </p:tavLst>
                                    </p:anim>
                                    <p:anim calcmode="lin" valueType="num">
                                      <p:cBhvr additive="base">
                                        <p:cTn id="16" dur="500" fill="hold"/>
                                        <p:tgtEl>
                                          <p:spTgt spid="9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31"/>
          <p:cNvSpPr/>
          <p:nvPr/>
        </p:nvSpPr>
        <p:spPr>
          <a:xfrm>
            <a:off x="0" y="0"/>
            <a:ext cx="6096000" cy="68580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95" name="Google Shape;995;p31"/>
          <p:cNvCxnSpPr/>
          <p:nvPr/>
        </p:nvCxnSpPr>
        <p:spPr>
          <a:xfrm>
            <a:off x="6488730" y="5226498"/>
            <a:ext cx="5202527" cy="0"/>
          </a:xfrm>
          <a:prstGeom prst="straightConnector1">
            <a:avLst/>
          </a:prstGeom>
          <a:noFill/>
          <a:ln w="9525" cap="flat" cmpd="sng">
            <a:solidFill>
              <a:srgbClr val="D8D8D8"/>
            </a:solidFill>
            <a:prstDash val="solid"/>
            <a:miter lim="800000"/>
            <a:headEnd type="none" w="sm" len="sm"/>
            <a:tailEnd type="none" w="sm" len="sm"/>
          </a:ln>
        </p:spPr>
      </p:cxnSp>
      <p:sp>
        <p:nvSpPr>
          <p:cNvPr id="996" name="Google Shape;996;p31"/>
          <p:cNvSpPr txBox="1">
            <a:spLocks noGrp="1"/>
          </p:cNvSpPr>
          <p:nvPr>
            <p:ph type="ctrTitle"/>
          </p:nvPr>
        </p:nvSpPr>
        <p:spPr>
          <a:xfrm>
            <a:off x="6667804" y="661929"/>
            <a:ext cx="5202600" cy="3679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7200"/>
              <a:buFont typeface="Georgia"/>
              <a:buNone/>
            </a:pPr>
            <a:r>
              <a:rPr lang="en-US" sz="7200" dirty="0"/>
              <a:t>THANK YOU</a:t>
            </a:r>
            <a:endParaRPr dirty="0"/>
          </a:p>
        </p:txBody>
      </p:sp>
      <p:sp>
        <p:nvSpPr>
          <p:cNvPr id="997" name="Google Shape;997;p31"/>
          <p:cNvSpPr/>
          <p:nvPr/>
        </p:nvSpPr>
        <p:spPr>
          <a:xfrm>
            <a:off x="1374164" y="4643249"/>
            <a:ext cx="4258376" cy="1723549"/>
          </a:xfrm>
          <a:prstGeom prst="rect">
            <a:avLst/>
          </a:prstGeom>
          <a:noFill/>
          <a:ln>
            <a:noFill/>
          </a:ln>
        </p:spPr>
        <p:txBody>
          <a:bodyPr spcFirstLastPara="1" wrap="square" lIns="0" tIns="0" rIns="0" bIns="0" anchor="t" anchorCtr="0">
            <a:spAutoFit/>
          </a:bodyPr>
          <a:lstStyle/>
          <a:p>
            <a:pPr lvl="0"/>
            <a:r>
              <a:rPr lang="en-US" sz="2800" dirty="0">
                <a:solidFill>
                  <a:srgbClr val="262626"/>
                </a:solidFill>
                <a:latin typeface="Calibri"/>
                <a:cs typeface="Calibri"/>
                <a:sym typeface="Calibri"/>
              </a:rPr>
              <a:t>Narender Reddy Konuganti</a:t>
            </a:r>
          </a:p>
          <a:p>
            <a:pPr lvl="0"/>
            <a:r>
              <a:rPr lang="en-US" sz="2800" dirty="0">
                <a:solidFill>
                  <a:srgbClr val="262626"/>
                </a:solidFill>
                <a:latin typeface="Calibri"/>
                <a:cs typeface="Calibri"/>
                <a:sym typeface="Calibri"/>
              </a:rPr>
              <a:t>Sai Charan Pappala</a:t>
            </a:r>
          </a:p>
          <a:p>
            <a:pPr lvl="0"/>
            <a:r>
              <a:rPr lang="en-US" sz="2800" dirty="0">
                <a:solidFill>
                  <a:srgbClr val="262626"/>
                </a:solidFill>
                <a:latin typeface="Calibri"/>
                <a:cs typeface="Calibri"/>
                <a:sym typeface="Calibri"/>
              </a:rPr>
              <a:t>Gopi Sandeep Guntuku</a:t>
            </a:r>
          </a:p>
          <a:p>
            <a:pPr lvl="0"/>
            <a:r>
              <a:rPr lang="en-US" sz="2800" dirty="0">
                <a:solidFill>
                  <a:srgbClr val="262626"/>
                </a:solidFill>
                <a:latin typeface="Calibri"/>
                <a:cs typeface="Calibri"/>
                <a:sym typeface="Calibri"/>
              </a:rPr>
              <a:t>Sukumar Reddy Kottala</a:t>
            </a:r>
            <a:endParaRPr lang="en-US" sz="2800" dirty="0"/>
          </a:p>
        </p:txBody>
      </p:sp>
      <p:sp>
        <p:nvSpPr>
          <p:cNvPr id="998" name="Google Shape;998;p31"/>
          <p:cNvSpPr txBox="1"/>
          <p:nvPr/>
        </p:nvSpPr>
        <p:spPr>
          <a:xfrm>
            <a:off x="1264920" y="1280160"/>
            <a:ext cx="3510279" cy="2944704"/>
          </a:xfrm>
          <a:prstGeom prst="rect">
            <a:avLst/>
          </a:prstGeom>
          <a:noFill/>
          <a:ln>
            <a:noFill/>
          </a:ln>
        </p:spPr>
        <p:txBody>
          <a:bodyPr spcFirstLastPara="1" wrap="square" lIns="91425" tIns="45700" rIns="91425" bIns="45700" anchor="b" anchorCtr="0">
            <a:normAutofit/>
          </a:bodyPr>
          <a:lstStyle/>
          <a:p>
            <a:pPr lvl="0">
              <a:lnSpc>
                <a:spcPct val="90000"/>
              </a:lnSpc>
              <a:buClr>
                <a:schemeClr val="dk1"/>
              </a:buClr>
              <a:buSzPts val="4400"/>
            </a:pPr>
            <a:r>
              <a:rPr lang="en-US" sz="4400" b="1" dirty="0">
                <a:latin typeface="Times New Roman" panose="02020603050405020304" pitchFamily="18" charset="0"/>
                <a:cs typeface="Times New Roman" panose="02020603050405020304" pitchFamily="18" charset="0"/>
              </a:rPr>
              <a:t>Bank Loan Decision Modelling</a:t>
            </a:r>
            <a:endParaRPr lang="en-US" sz="4400" b="1" dirty="0">
              <a:solidFill>
                <a:schemeClr val="lt1"/>
              </a:solidFill>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8"/>
                                        </p:tgtEl>
                                        <p:attrNameLst>
                                          <p:attrName>style.visibility</p:attrName>
                                        </p:attrNameLst>
                                      </p:cBhvr>
                                      <p:to>
                                        <p:strVal val="visible"/>
                                      </p:to>
                                    </p:set>
                                    <p:anim calcmode="lin" valueType="num">
                                      <p:cBhvr additive="base">
                                        <p:cTn id="7" dur="500" fill="hold"/>
                                        <p:tgtEl>
                                          <p:spTgt spid="998"/>
                                        </p:tgtEl>
                                        <p:attrNameLst>
                                          <p:attrName>ppt_x</p:attrName>
                                        </p:attrNameLst>
                                      </p:cBhvr>
                                      <p:tavLst>
                                        <p:tav tm="0">
                                          <p:val>
                                            <p:strVal val="#ppt_x"/>
                                          </p:val>
                                        </p:tav>
                                        <p:tav tm="100000">
                                          <p:val>
                                            <p:strVal val="#ppt_x"/>
                                          </p:val>
                                        </p:tav>
                                      </p:tavLst>
                                    </p:anim>
                                    <p:anim calcmode="lin" valueType="num">
                                      <p:cBhvr additive="base">
                                        <p:cTn id="8" dur="500" fill="hold"/>
                                        <p:tgtEl>
                                          <p:spTgt spid="9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94"/>
                                        </p:tgtEl>
                                        <p:attrNameLst>
                                          <p:attrName>style.visibility</p:attrName>
                                        </p:attrNameLst>
                                      </p:cBhvr>
                                      <p:to>
                                        <p:strVal val="visible"/>
                                      </p:to>
                                    </p:set>
                                    <p:anim calcmode="lin" valueType="num">
                                      <p:cBhvr additive="base">
                                        <p:cTn id="11" dur="500" fill="hold"/>
                                        <p:tgtEl>
                                          <p:spTgt spid="994"/>
                                        </p:tgtEl>
                                        <p:attrNameLst>
                                          <p:attrName>ppt_x</p:attrName>
                                        </p:attrNameLst>
                                      </p:cBhvr>
                                      <p:tavLst>
                                        <p:tav tm="0">
                                          <p:val>
                                            <p:strVal val="#ppt_x"/>
                                          </p:val>
                                        </p:tav>
                                        <p:tav tm="100000">
                                          <p:val>
                                            <p:strVal val="#ppt_x"/>
                                          </p:val>
                                        </p:tav>
                                      </p:tavLst>
                                    </p:anim>
                                    <p:anim calcmode="lin" valueType="num">
                                      <p:cBhvr additive="base">
                                        <p:cTn id="12" dur="500" fill="hold"/>
                                        <p:tgtEl>
                                          <p:spTgt spid="9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500" fill="hold"/>
                                        <p:tgtEl>
                                          <p:spTgt spid="997"/>
                                        </p:tgtEl>
                                        <p:attrNameLst>
                                          <p:attrName>ppt_x</p:attrName>
                                        </p:attrNameLst>
                                      </p:cBhvr>
                                      <p:tavLst>
                                        <p:tav tm="0">
                                          <p:val>
                                            <p:strVal val="#ppt_x"/>
                                          </p:val>
                                        </p:tav>
                                        <p:tav tm="100000">
                                          <p:val>
                                            <p:strVal val="#ppt_x"/>
                                          </p:val>
                                        </p:tav>
                                      </p:tavLst>
                                    </p:anim>
                                    <p:anim calcmode="lin" valueType="num">
                                      <p:cBhvr additive="base">
                                        <p:cTn id="16" dur="500" fill="hold"/>
                                        <p:tgtEl>
                                          <p:spTgt spid="99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996"/>
                                        </p:tgtEl>
                                        <p:attrNameLst>
                                          <p:attrName>style.visibility</p:attrName>
                                        </p:attrNameLst>
                                      </p:cBhvr>
                                      <p:to>
                                        <p:strVal val="visible"/>
                                      </p:to>
                                    </p:set>
                                    <p:animEffect transition="in" filter="barn(inVertical)">
                                      <p:cBhvr>
                                        <p:cTn id="21" dur="500"/>
                                        <p:tgtEl>
                                          <p:spTgt spid="996"/>
                                        </p:tgtEl>
                                      </p:cBhvr>
                                    </p:animEffect>
                                  </p:childTnLst>
                                </p:cTn>
                              </p:par>
                              <p:par>
                                <p:cTn id="22" presetID="16" presetClass="entr" presetSubtype="21" fill="hold" nodeType="withEffect">
                                  <p:stCondLst>
                                    <p:cond delay="0"/>
                                  </p:stCondLst>
                                  <p:childTnLst>
                                    <p:set>
                                      <p:cBhvr>
                                        <p:cTn id="23" dur="1" fill="hold">
                                          <p:stCondLst>
                                            <p:cond delay="0"/>
                                          </p:stCondLst>
                                        </p:cTn>
                                        <p:tgtEl>
                                          <p:spTgt spid="995"/>
                                        </p:tgtEl>
                                        <p:attrNameLst>
                                          <p:attrName>style.visibility</p:attrName>
                                        </p:attrNameLst>
                                      </p:cBhvr>
                                      <p:to>
                                        <p:strVal val="visible"/>
                                      </p:to>
                                    </p:set>
                                    <p:animEffect transition="in" filter="barn(inVertical)">
                                      <p:cBhvr>
                                        <p:cTn id="24" dur="500"/>
                                        <p:tgtEl>
                                          <p:spTgt spid="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 grpId="0" animBg="1"/>
      <p:bldP spid="996" grpId="0"/>
      <p:bldP spid="997" grpId="0"/>
      <p:bldP spid="99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p:nvPr/>
        </p:nvSpPr>
        <p:spPr>
          <a:xfrm>
            <a:off x="838201" y="2928616"/>
            <a:ext cx="2480593" cy="923330"/>
          </a:xfrm>
          <a:prstGeom prst="round2SameRect">
            <a:avLst>
              <a:gd name="adj1" fmla="val 16667"/>
              <a:gd name="adj2" fmla="val 0"/>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3">
                  <a:lumMod val="50000"/>
                </a:schemeClr>
              </a:solidFill>
              <a:latin typeface="Times New Roman" panose="02020603050405020304" pitchFamily="18" charset="0"/>
              <a:ea typeface="Calibri"/>
              <a:cs typeface="Times New Roman" panose="02020603050405020304" pitchFamily="18" charset="0"/>
              <a:sym typeface="Calibri"/>
            </a:endParaRPr>
          </a:p>
        </p:txBody>
      </p:sp>
      <p:sp>
        <p:nvSpPr>
          <p:cNvPr id="121" name="Google Shape;121;p4"/>
          <p:cNvSpPr/>
          <p:nvPr/>
        </p:nvSpPr>
        <p:spPr>
          <a:xfrm rot="10800000">
            <a:off x="3516537" y="3851946"/>
            <a:ext cx="2480593" cy="923330"/>
          </a:xfrm>
          <a:prstGeom prst="round2SameRect">
            <a:avLst>
              <a:gd name="adj1" fmla="val 16667"/>
              <a:gd name="adj2" fmla="val 0"/>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2" name="Google Shape;122;p4"/>
          <p:cNvSpPr/>
          <p:nvPr/>
        </p:nvSpPr>
        <p:spPr>
          <a:xfrm>
            <a:off x="6194872" y="2928616"/>
            <a:ext cx="2480593" cy="923330"/>
          </a:xfrm>
          <a:prstGeom prst="round2SameRect">
            <a:avLst>
              <a:gd name="adj1" fmla="val 16667"/>
              <a:gd name="adj2" fmla="val 0"/>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3" name="Google Shape;123;p4"/>
          <p:cNvSpPr/>
          <p:nvPr/>
        </p:nvSpPr>
        <p:spPr>
          <a:xfrm rot="10800000">
            <a:off x="8873208" y="3851946"/>
            <a:ext cx="2480593" cy="923330"/>
          </a:xfrm>
          <a:prstGeom prst="round2SameRect">
            <a:avLst>
              <a:gd name="adj1" fmla="val 16667"/>
              <a:gd name="adj2" fmla="val 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5" name="Google Shape;125;p4"/>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6" name="Google Shape;126;p4"/>
          <p:cNvSpPr txBox="1"/>
          <p:nvPr/>
        </p:nvSpPr>
        <p:spPr>
          <a:xfrm>
            <a:off x="3862165" y="3836558"/>
            <a:ext cx="2078041"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Data Preparation</a:t>
            </a:r>
            <a:endParaRPr dirty="0">
              <a:latin typeface="Times New Roman" panose="02020603050405020304" pitchFamily="18" charset="0"/>
              <a:cs typeface="Times New Roman" panose="02020603050405020304" pitchFamily="18" charset="0"/>
            </a:endParaRPr>
          </a:p>
        </p:txBody>
      </p:sp>
      <p:sp>
        <p:nvSpPr>
          <p:cNvPr id="127" name="Google Shape;127;p4"/>
          <p:cNvSpPr txBox="1"/>
          <p:nvPr/>
        </p:nvSpPr>
        <p:spPr>
          <a:xfrm>
            <a:off x="9054353" y="3836558"/>
            <a:ext cx="2132760" cy="9541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dirty="0">
                <a:solidFill>
                  <a:schemeClr val="lt1"/>
                </a:solidFill>
                <a:latin typeface="Times New Roman" panose="02020603050405020304" pitchFamily="18" charset="0"/>
                <a:ea typeface="Calibri"/>
                <a:cs typeface="Times New Roman" panose="02020603050405020304" pitchFamily="18" charset="0"/>
                <a:sym typeface="Calibri"/>
              </a:rPr>
              <a:t>Interpreting the Results</a:t>
            </a:r>
            <a:endParaRPr sz="2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8" name="Google Shape;128;p4"/>
          <p:cNvSpPr txBox="1"/>
          <p:nvPr/>
        </p:nvSpPr>
        <p:spPr>
          <a:xfrm>
            <a:off x="1181195" y="3128671"/>
            <a:ext cx="2087119"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Data Source</a:t>
            </a:r>
            <a:endParaRPr sz="2800" b="1"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9" name="Google Shape;129;p4"/>
          <p:cNvSpPr txBox="1"/>
          <p:nvPr/>
        </p:nvSpPr>
        <p:spPr>
          <a:xfrm>
            <a:off x="6540501" y="3128671"/>
            <a:ext cx="17560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dirty="0">
                <a:solidFill>
                  <a:schemeClr val="lt1"/>
                </a:solidFill>
                <a:latin typeface="Times New Roman" panose="02020603050405020304" pitchFamily="18" charset="0"/>
                <a:ea typeface="Calibri"/>
                <a:cs typeface="Times New Roman" panose="02020603050405020304" pitchFamily="18" charset="0"/>
                <a:sym typeface="Calibri"/>
              </a:rPr>
              <a:t>Modeling</a:t>
            </a:r>
            <a:endParaRPr sz="2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30" name="Google Shape;130;p4"/>
          <p:cNvSpPr/>
          <p:nvPr/>
        </p:nvSpPr>
        <p:spPr>
          <a:xfrm>
            <a:off x="838201" y="4009683"/>
            <a:ext cx="2480594" cy="492443"/>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Times New Roman" panose="02020603050405020304" pitchFamily="18" charset="0"/>
                <a:ea typeface="Quattrocento Sans"/>
                <a:cs typeface="Times New Roman" panose="02020603050405020304" pitchFamily="18" charset="0"/>
                <a:sym typeface="Quattrocento Sans"/>
              </a:rPr>
              <a:t>Data Sources</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Times New Roman" panose="02020603050405020304" pitchFamily="18" charset="0"/>
                <a:ea typeface="Quattrocento Sans"/>
                <a:cs typeface="Times New Roman" panose="02020603050405020304" pitchFamily="18" charset="0"/>
                <a:sym typeface="Quattrocento Sans"/>
              </a:rPr>
              <a:t>Dataset Description</a:t>
            </a:r>
            <a:endParaRPr dirty="0">
              <a:latin typeface="Times New Roman" panose="02020603050405020304" pitchFamily="18" charset="0"/>
              <a:cs typeface="Times New Roman" panose="02020603050405020304" pitchFamily="18" charset="0"/>
            </a:endParaRPr>
          </a:p>
        </p:txBody>
      </p:sp>
      <p:sp>
        <p:nvSpPr>
          <p:cNvPr id="131" name="Google Shape;131;p4"/>
          <p:cNvSpPr/>
          <p:nvPr/>
        </p:nvSpPr>
        <p:spPr>
          <a:xfrm>
            <a:off x="6285445" y="4009683"/>
            <a:ext cx="2390020" cy="55399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Technique/solution</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Inputs/output </a:t>
            </a:r>
            <a:endParaRPr>
              <a:latin typeface="Times New Roman" panose="02020603050405020304" pitchFamily="18" charset="0"/>
              <a:cs typeface="Times New Roman" panose="02020603050405020304" pitchFamily="18" charset="0"/>
            </a:endParaRPr>
          </a:p>
        </p:txBody>
      </p:sp>
      <p:sp>
        <p:nvSpPr>
          <p:cNvPr id="132" name="Google Shape;132;p4"/>
          <p:cNvSpPr/>
          <p:nvPr/>
        </p:nvSpPr>
        <p:spPr>
          <a:xfrm>
            <a:off x="3573459" y="2561756"/>
            <a:ext cx="2480594" cy="1107996"/>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Cleaning</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Validation</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Visualization</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partition</a:t>
            </a:r>
            <a:endParaRPr dirty="0">
              <a:latin typeface="Times New Roman" panose="02020603050405020304" pitchFamily="18" charset="0"/>
              <a:cs typeface="Times New Roman" panose="02020603050405020304" pitchFamily="18" charset="0"/>
            </a:endParaRPr>
          </a:p>
        </p:txBody>
      </p:sp>
      <p:sp>
        <p:nvSpPr>
          <p:cNvPr id="133" name="Google Shape;133;p4"/>
          <p:cNvSpPr/>
          <p:nvPr/>
        </p:nvSpPr>
        <p:spPr>
          <a:xfrm>
            <a:off x="9021094" y="2762240"/>
            <a:ext cx="2225927" cy="830997"/>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Evaluation</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Recommendations</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Future Work</a:t>
            </a:r>
            <a:endParaRPr>
              <a:latin typeface="Times New Roman" panose="02020603050405020304" pitchFamily="18" charset="0"/>
              <a:cs typeface="Times New Roman" panose="02020603050405020304" pitchFamily="18" charset="0"/>
            </a:endParaRPr>
          </a:p>
        </p:txBody>
      </p:sp>
      <p:sp>
        <p:nvSpPr>
          <p:cNvPr id="134" name="Google Shape;134;p4"/>
          <p:cNvSpPr/>
          <p:nvPr/>
        </p:nvSpPr>
        <p:spPr>
          <a:xfrm>
            <a:off x="1707022" y="1905105"/>
            <a:ext cx="742950" cy="742950"/>
          </a:xfrm>
          <a:prstGeom prst="ellipse">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1</a:t>
            </a:r>
            <a:endParaRPr dirty="0">
              <a:latin typeface="Times New Roman" panose="02020603050405020304" pitchFamily="18" charset="0"/>
              <a:cs typeface="Times New Roman" panose="02020603050405020304" pitchFamily="18" charset="0"/>
            </a:endParaRPr>
          </a:p>
        </p:txBody>
      </p:sp>
      <p:sp>
        <p:nvSpPr>
          <p:cNvPr id="135" name="Google Shape;135;p4"/>
          <p:cNvSpPr/>
          <p:nvPr/>
        </p:nvSpPr>
        <p:spPr>
          <a:xfrm>
            <a:off x="7063692" y="1905105"/>
            <a:ext cx="742950" cy="742950"/>
          </a:xfrm>
          <a:prstGeom prst="ellipse">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3</a:t>
            </a:r>
            <a:endParaRPr dirty="0">
              <a:latin typeface="Times New Roman" panose="02020603050405020304" pitchFamily="18" charset="0"/>
              <a:cs typeface="Times New Roman" panose="02020603050405020304" pitchFamily="18" charset="0"/>
            </a:endParaRPr>
          </a:p>
        </p:txBody>
      </p:sp>
      <p:sp>
        <p:nvSpPr>
          <p:cNvPr id="136" name="Google Shape;136;p4"/>
          <p:cNvSpPr/>
          <p:nvPr/>
        </p:nvSpPr>
        <p:spPr>
          <a:xfrm>
            <a:off x="4385358" y="5052276"/>
            <a:ext cx="742950" cy="742950"/>
          </a:xfrm>
          <a:prstGeom prst="ellipse">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2</a:t>
            </a:r>
            <a:endParaRPr dirty="0">
              <a:latin typeface="Times New Roman" panose="02020603050405020304" pitchFamily="18" charset="0"/>
              <a:cs typeface="Times New Roman" panose="02020603050405020304" pitchFamily="18" charset="0"/>
            </a:endParaRPr>
          </a:p>
        </p:txBody>
      </p:sp>
      <p:sp>
        <p:nvSpPr>
          <p:cNvPr id="137" name="Google Shape;137;p4"/>
          <p:cNvSpPr/>
          <p:nvPr/>
        </p:nvSpPr>
        <p:spPr>
          <a:xfrm>
            <a:off x="9742029" y="5052276"/>
            <a:ext cx="742950" cy="74295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panose="02020603050405020304" pitchFamily="18" charset="0"/>
                <a:ea typeface="Calibri"/>
                <a:cs typeface="Times New Roman" panose="02020603050405020304" pitchFamily="18" charset="0"/>
                <a:sym typeface="Calibri"/>
              </a:rPr>
              <a:t>4</a:t>
            </a:r>
            <a:endParaRPr>
              <a:latin typeface="Times New Roman" panose="02020603050405020304" pitchFamily="18" charset="0"/>
              <a:cs typeface="Times New Roman" panose="02020603050405020304" pitchFamily="18" charset="0"/>
            </a:endParaRPr>
          </a:p>
        </p:txBody>
      </p:sp>
      <p:grpSp>
        <p:nvGrpSpPr>
          <p:cNvPr id="138" name="Google Shape;138;p4"/>
          <p:cNvGrpSpPr/>
          <p:nvPr/>
        </p:nvGrpSpPr>
        <p:grpSpPr>
          <a:xfrm>
            <a:off x="660696" y="3400067"/>
            <a:ext cx="643467" cy="643467"/>
            <a:chOff x="5452533" y="822854"/>
            <a:chExt cx="643467" cy="643467"/>
          </a:xfrm>
        </p:grpSpPr>
        <p:sp>
          <p:nvSpPr>
            <p:cNvPr id="139" name="Google Shape;139;p4"/>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40" name="Google Shape;140;p4"/>
            <p:cNvGrpSpPr/>
            <p:nvPr/>
          </p:nvGrpSpPr>
          <p:grpSpPr>
            <a:xfrm>
              <a:off x="5631916" y="1001580"/>
              <a:ext cx="284701" cy="286014"/>
              <a:chOff x="7005638" y="3978275"/>
              <a:chExt cx="344488" cy="346076"/>
            </a:xfrm>
          </p:grpSpPr>
          <p:cxnSp>
            <p:nvCxnSpPr>
              <p:cNvPr id="141" name="Google Shape;141;p4"/>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142" name="Google Shape;142;p4"/>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143" name="Google Shape;143;p4"/>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44" name="Google Shape;144;p4"/>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145" name="Google Shape;145;p4"/>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46" name="Google Shape;146;p4"/>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147" name="Google Shape;147;p4"/>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48" name="Google Shape;148;p4"/>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grpSp>
        <p:nvGrpSpPr>
          <p:cNvPr id="149" name="Google Shape;149;p4"/>
          <p:cNvGrpSpPr/>
          <p:nvPr/>
        </p:nvGrpSpPr>
        <p:grpSpPr>
          <a:xfrm>
            <a:off x="3394732" y="3711618"/>
            <a:ext cx="643467" cy="643467"/>
            <a:chOff x="5452533" y="2295736"/>
            <a:chExt cx="643467" cy="643467"/>
          </a:xfrm>
        </p:grpSpPr>
        <p:sp>
          <p:nvSpPr>
            <p:cNvPr id="150" name="Google Shape;150;p4"/>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51" name="Google Shape;151;p4"/>
            <p:cNvGrpSpPr/>
            <p:nvPr/>
          </p:nvGrpSpPr>
          <p:grpSpPr>
            <a:xfrm>
              <a:off x="5631260" y="2493487"/>
              <a:ext cx="286013" cy="247965"/>
              <a:chOff x="7726363" y="3648076"/>
              <a:chExt cx="346075" cy="300038"/>
            </a:xfrm>
          </p:grpSpPr>
          <p:sp>
            <p:nvSpPr>
              <p:cNvPr id="152" name="Google Shape;152;p4"/>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3" name="Google Shape;153;p4"/>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154" name="Google Shape;154;p4"/>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155" name="Google Shape;155;p4"/>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6" name="Google Shape;156;p4"/>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157" name="Google Shape;157;p4"/>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8" name="Google Shape;158;p4"/>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9" name="Google Shape;159;p4"/>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160" name="Google Shape;160;p4"/>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161" name="Google Shape;161;p4"/>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162" name="Google Shape;162;p4"/>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163" name="Google Shape;163;p4"/>
          <p:cNvGrpSpPr/>
          <p:nvPr/>
        </p:nvGrpSpPr>
        <p:grpSpPr>
          <a:xfrm>
            <a:off x="8244267" y="2708048"/>
            <a:ext cx="643467" cy="643467"/>
            <a:chOff x="5452533" y="3768618"/>
            <a:chExt cx="643467" cy="643467"/>
          </a:xfrm>
        </p:grpSpPr>
        <p:sp>
          <p:nvSpPr>
            <p:cNvPr id="164" name="Google Shape;164;p4"/>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65" name="Google Shape;165;p4"/>
            <p:cNvGrpSpPr/>
            <p:nvPr/>
          </p:nvGrpSpPr>
          <p:grpSpPr>
            <a:xfrm>
              <a:off x="5631260" y="3947345"/>
              <a:ext cx="286013" cy="286013"/>
              <a:chOff x="8447088" y="3255963"/>
              <a:chExt cx="346075" cy="346075"/>
            </a:xfrm>
          </p:grpSpPr>
          <p:sp>
            <p:nvSpPr>
              <p:cNvPr id="166" name="Google Shape;166;p4"/>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4"/>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68" name="Google Shape;168;p4"/>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grpSp>
        <p:nvGrpSpPr>
          <p:cNvPr id="169" name="Google Shape;169;p4"/>
          <p:cNvGrpSpPr/>
          <p:nvPr/>
        </p:nvGrpSpPr>
        <p:grpSpPr>
          <a:xfrm>
            <a:off x="10859825" y="4024169"/>
            <a:ext cx="794867" cy="724178"/>
            <a:chOff x="5387669" y="5200806"/>
            <a:chExt cx="872864" cy="724178"/>
          </a:xfrm>
        </p:grpSpPr>
        <p:sp>
          <p:nvSpPr>
            <p:cNvPr id="170" name="Google Shape;170;p4"/>
            <p:cNvSpPr/>
            <p:nvPr/>
          </p:nvSpPr>
          <p:spPr>
            <a:xfrm>
              <a:off x="5387669" y="5200806"/>
              <a:ext cx="872864" cy="72417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71" name="Google Shape;171;p4"/>
            <p:cNvGrpSpPr/>
            <p:nvPr/>
          </p:nvGrpSpPr>
          <p:grpSpPr>
            <a:xfrm>
              <a:off x="5631554" y="5365711"/>
              <a:ext cx="306753" cy="340536"/>
              <a:chOff x="6282098" y="4994979"/>
              <a:chExt cx="371171" cy="412047"/>
            </a:xfrm>
          </p:grpSpPr>
          <p:sp>
            <p:nvSpPr>
              <p:cNvPr id="172" name="Google Shape;172;p4"/>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73" name="Google Shape;173;p4"/>
              <p:cNvCxnSpPr/>
              <p:nvPr/>
            </p:nvCxnSpPr>
            <p:spPr>
              <a:xfrm>
                <a:off x="6434138" y="5167313"/>
                <a:ext cx="60325" cy="0"/>
              </a:xfrm>
              <a:prstGeom prst="straightConnector1">
                <a:avLst/>
              </a:prstGeom>
              <a:noFill/>
              <a:ln w="12700" cap="rnd" cmpd="sng">
                <a:solidFill>
                  <a:schemeClr val="accent2"/>
                </a:solidFill>
                <a:prstDash val="solid"/>
                <a:round/>
                <a:headEnd type="none" w="med" len="med"/>
                <a:tailEnd type="none" w="med" len="med"/>
              </a:ln>
            </p:spPr>
          </p:cxnSp>
          <p:cxnSp>
            <p:nvCxnSpPr>
              <p:cNvPr id="174" name="Google Shape;174;p4"/>
              <p:cNvCxnSpPr/>
              <p:nvPr/>
            </p:nvCxnSpPr>
            <p:spPr>
              <a:xfrm>
                <a:off x="6403975" y="5197476"/>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75" name="Google Shape;175;p4"/>
              <p:cNvCxnSpPr/>
              <p:nvPr/>
            </p:nvCxnSpPr>
            <p:spPr>
              <a:xfrm>
                <a:off x="6403975" y="5227638"/>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76" name="Google Shape;176;p4"/>
              <p:cNvCxnSpPr/>
              <p:nvPr/>
            </p:nvCxnSpPr>
            <p:spPr>
              <a:xfrm>
                <a:off x="6403975" y="5257801"/>
                <a:ext cx="90488" cy="0"/>
              </a:xfrm>
              <a:prstGeom prst="straightConnector1">
                <a:avLst/>
              </a:prstGeom>
              <a:noFill/>
              <a:ln w="12700" cap="rnd" cmpd="sng">
                <a:solidFill>
                  <a:schemeClr val="accent2"/>
                </a:solidFill>
                <a:prstDash val="solid"/>
                <a:round/>
                <a:headEnd type="none" w="med" len="med"/>
                <a:tailEnd type="none" w="med" len="med"/>
              </a:ln>
            </p:spPr>
          </p:cxnSp>
          <p:sp>
            <p:nvSpPr>
              <p:cNvPr id="177" name="Google Shape;177;p4"/>
              <p:cNvSpPr/>
              <p:nvPr/>
            </p:nvSpPr>
            <p:spPr>
              <a:xfrm>
                <a:off x="6282098" y="4994979"/>
                <a:ext cx="371171" cy="412047"/>
              </a:xfrm>
              <a:prstGeom prst="rect">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 name="Rectangle 1">
            <a:extLst>
              <a:ext uri="{FF2B5EF4-FFF2-40B4-BE49-F238E27FC236}">
                <a16:creationId xmlns:a16="http://schemas.microsoft.com/office/drawing/2014/main" id="{8EA227FA-E3E6-3F47-85AD-63ADD851C9F8}"/>
              </a:ext>
            </a:extLst>
          </p:cNvPr>
          <p:cNvSpPr/>
          <p:nvPr/>
        </p:nvSpPr>
        <p:spPr>
          <a:xfrm>
            <a:off x="715196" y="203101"/>
            <a:ext cx="10959352" cy="1191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Times New Roman" panose="02020603050405020304" pitchFamily="18" charset="0"/>
                <a:cs typeface="Times New Roman" panose="02020603050405020304" pitchFamily="18" charset="0"/>
              </a:rPr>
              <a:t>Project Flow</a:t>
            </a:r>
          </a:p>
        </p:txBody>
      </p:sp>
    </p:spTree>
    <p:extLst>
      <p:ext uri="{BB962C8B-B14F-4D97-AF65-F5344CB8AC3E}">
        <p14:creationId xmlns:p14="http://schemas.microsoft.com/office/powerpoint/2010/main" val="218797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fade">
                                      <p:cBhvr>
                                        <p:cTn id="14" dur="1000"/>
                                        <p:tgtEl>
                                          <p:spTgt spid="128"/>
                                        </p:tgtEl>
                                      </p:cBhvr>
                                    </p:animEffect>
                                    <p:anim calcmode="lin" valueType="num">
                                      <p:cBhvr>
                                        <p:cTn id="15" dur="1000" fill="hold"/>
                                        <p:tgtEl>
                                          <p:spTgt spid="128"/>
                                        </p:tgtEl>
                                        <p:attrNameLst>
                                          <p:attrName>ppt_x</p:attrName>
                                        </p:attrNameLst>
                                      </p:cBhvr>
                                      <p:tavLst>
                                        <p:tav tm="0">
                                          <p:val>
                                            <p:strVal val="#ppt_x"/>
                                          </p:val>
                                        </p:tav>
                                        <p:tav tm="100000">
                                          <p:val>
                                            <p:strVal val="#ppt_x"/>
                                          </p:val>
                                        </p:tav>
                                      </p:tavLst>
                                    </p:anim>
                                    <p:anim calcmode="lin" valueType="num">
                                      <p:cBhvr>
                                        <p:cTn id="16" dur="1000" fill="hold"/>
                                        <p:tgtEl>
                                          <p:spTgt spid="12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1000"/>
                                        <p:tgtEl>
                                          <p:spTgt spid="120"/>
                                        </p:tgtEl>
                                      </p:cBhvr>
                                    </p:animEffect>
                                    <p:anim calcmode="lin" valueType="num">
                                      <p:cBhvr>
                                        <p:cTn id="20" dur="1000" fill="hold"/>
                                        <p:tgtEl>
                                          <p:spTgt spid="120"/>
                                        </p:tgtEl>
                                        <p:attrNameLst>
                                          <p:attrName>ppt_x</p:attrName>
                                        </p:attrNameLst>
                                      </p:cBhvr>
                                      <p:tavLst>
                                        <p:tav tm="0">
                                          <p:val>
                                            <p:strVal val="#ppt_x"/>
                                          </p:val>
                                        </p:tav>
                                        <p:tav tm="100000">
                                          <p:val>
                                            <p:strVal val="#ppt_x"/>
                                          </p:val>
                                        </p:tav>
                                      </p:tavLst>
                                    </p:anim>
                                    <p:anim calcmode="lin" valueType="num">
                                      <p:cBhvr>
                                        <p:cTn id="21" dur="1000" fill="hold"/>
                                        <p:tgtEl>
                                          <p:spTgt spid="1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fade">
                                      <p:cBhvr>
                                        <p:cTn id="24" dur="1000"/>
                                        <p:tgtEl>
                                          <p:spTgt spid="134"/>
                                        </p:tgtEl>
                                      </p:cBhvr>
                                    </p:animEffect>
                                    <p:anim calcmode="lin" valueType="num">
                                      <p:cBhvr>
                                        <p:cTn id="25" dur="1000" fill="hold"/>
                                        <p:tgtEl>
                                          <p:spTgt spid="134"/>
                                        </p:tgtEl>
                                        <p:attrNameLst>
                                          <p:attrName>ppt_x</p:attrName>
                                        </p:attrNameLst>
                                      </p:cBhvr>
                                      <p:tavLst>
                                        <p:tav tm="0">
                                          <p:val>
                                            <p:strVal val="#ppt_x"/>
                                          </p:val>
                                        </p:tav>
                                        <p:tav tm="100000">
                                          <p:val>
                                            <p:strVal val="#ppt_x"/>
                                          </p:val>
                                        </p:tav>
                                      </p:tavLst>
                                    </p:anim>
                                    <p:anim calcmode="lin" valueType="num">
                                      <p:cBhvr>
                                        <p:cTn id="26" dur="1000" fill="hold"/>
                                        <p:tgtEl>
                                          <p:spTgt spid="13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1000"/>
                                        <p:tgtEl>
                                          <p:spTgt spid="138"/>
                                        </p:tgtEl>
                                      </p:cBhvr>
                                    </p:animEffect>
                                    <p:anim calcmode="lin" valueType="num">
                                      <p:cBhvr>
                                        <p:cTn id="30" dur="1000" fill="hold"/>
                                        <p:tgtEl>
                                          <p:spTgt spid="138"/>
                                        </p:tgtEl>
                                        <p:attrNameLst>
                                          <p:attrName>ppt_x</p:attrName>
                                        </p:attrNameLst>
                                      </p:cBhvr>
                                      <p:tavLst>
                                        <p:tav tm="0">
                                          <p:val>
                                            <p:strVal val="#ppt_x"/>
                                          </p:val>
                                        </p:tav>
                                        <p:tav tm="100000">
                                          <p:val>
                                            <p:strVal val="#ppt_x"/>
                                          </p:val>
                                        </p:tav>
                                      </p:tavLst>
                                    </p:anim>
                                    <p:anim calcmode="lin" valueType="num">
                                      <p:cBhvr>
                                        <p:cTn id="31" dur="1000" fill="hold"/>
                                        <p:tgtEl>
                                          <p:spTgt spid="13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1000"/>
                                        <p:tgtEl>
                                          <p:spTgt spid="130"/>
                                        </p:tgtEl>
                                      </p:cBhvr>
                                    </p:animEffect>
                                    <p:anim calcmode="lin" valueType="num">
                                      <p:cBhvr>
                                        <p:cTn id="35" dur="1000" fill="hold"/>
                                        <p:tgtEl>
                                          <p:spTgt spid="130"/>
                                        </p:tgtEl>
                                        <p:attrNameLst>
                                          <p:attrName>ppt_x</p:attrName>
                                        </p:attrNameLst>
                                      </p:cBhvr>
                                      <p:tavLst>
                                        <p:tav tm="0">
                                          <p:val>
                                            <p:strVal val="#ppt_x"/>
                                          </p:val>
                                        </p:tav>
                                        <p:tav tm="100000">
                                          <p:val>
                                            <p:strVal val="#ppt_x"/>
                                          </p:val>
                                        </p:tav>
                                      </p:tavLst>
                                    </p:anim>
                                    <p:anim calcmode="lin" valueType="num">
                                      <p:cBhvr>
                                        <p:cTn id="36"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6"/>
                                        </p:tgtEl>
                                        <p:attrNameLst>
                                          <p:attrName>style.visibility</p:attrName>
                                        </p:attrNameLst>
                                      </p:cBhvr>
                                      <p:to>
                                        <p:strVal val="visible"/>
                                      </p:to>
                                    </p:set>
                                    <p:animEffect transition="in" filter="fade">
                                      <p:cBhvr>
                                        <p:cTn id="41" dur="1000"/>
                                        <p:tgtEl>
                                          <p:spTgt spid="136"/>
                                        </p:tgtEl>
                                      </p:cBhvr>
                                    </p:animEffect>
                                    <p:anim calcmode="lin" valueType="num">
                                      <p:cBhvr>
                                        <p:cTn id="42" dur="1000" fill="hold"/>
                                        <p:tgtEl>
                                          <p:spTgt spid="136"/>
                                        </p:tgtEl>
                                        <p:attrNameLst>
                                          <p:attrName>ppt_x</p:attrName>
                                        </p:attrNameLst>
                                      </p:cBhvr>
                                      <p:tavLst>
                                        <p:tav tm="0">
                                          <p:val>
                                            <p:strVal val="#ppt_x"/>
                                          </p:val>
                                        </p:tav>
                                        <p:tav tm="100000">
                                          <p:val>
                                            <p:strVal val="#ppt_x"/>
                                          </p:val>
                                        </p:tav>
                                      </p:tavLst>
                                    </p:anim>
                                    <p:anim calcmode="lin" valueType="num">
                                      <p:cBhvr>
                                        <p:cTn id="43" dur="1000" fill="hold"/>
                                        <p:tgtEl>
                                          <p:spTgt spid="13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fade">
                                      <p:cBhvr>
                                        <p:cTn id="46" dur="1000"/>
                                        <p:tgtEl>
                                          <p:spTgt spid="126"/>
                                        </p:tgtEl>
                                      </p:cBhvr>
                                    </p:animEffect>
                                    <p:anim calcmode="lin" valueType="num">
                                      <p:cBhvr>
                                        <p:cTn id="47" dur="1000" fill="hold"/>
                                        <p:tgtEl>
                                          <p:spTgt spid="126"/>
                                        </p:tgtEl>
                                        <p:attrNameLst>
                                          <p:attrName>ppt_x</p:attrName>
                                        </p:attrNameLst>
                                      </p:cBhvr>
                                      <p:tavLst>
                                        <p:tav tm="0">
                                          <p:val>
                                            <p:strVal val="#ppt_x"/>
                                          </p:val>
                                        </p:tav>
                                        <p:tav tm="100000">
                                          <p:val>
                                            <p:strVal val="#ppt_x"/>
                                          </p:val>
                                        </p:tav>
                                      </p:tavLst>
                                    </p:anim>
                                    <p:anim calcmode="lin" valueType="num">
                                      <p:cBhvr>
                                        <p:cTn id="48" dur="1000" fill="hold"/>
                                        <p:tgtEl>
                                          <p:spTgt spid="126"/>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49"/>
                                        </p:tgtEl>
                                        <p:attrNameLst>
                                          <p:attrName>style.visibility</p:attrName>
                                        </p:attrNameLst>
                                      </p:cBhvr>
                                      <p:to>
                                        <p:strVal val="visible"/>
                                      </p:to>
                                    </p:set>
                                    <p:animEffect transition="in" filter="fade">
                                      <p:cBhvr>
                                        <p:cTn id="51" dur="1000"/>
                                        <p:tgtEl>
                                          <p:spTgt spid="149"/>
                                        </p:tgtEl>
                                      </p:cBhvr>
                                    </p:animEffect>
                                    <p:anim calcmode="lin" valueType="num">
                                      <p:cBhvr>
                                        <p:cTn id="52" dur="1000" fill="hold"/>
                                        <p:tgtEl>
                                          <p:spTgt spid="149"/>
                                        </p:tgtEl>
                                        <p:attrNameLst>
                                          <p:attrName>ppt_x</p:attrName>
                                        </p:attrNameLst>
                                      </p:cBhvr>
                                      <p:tavLst>
                                        <p:tav tm="0">
                                          <p:val>
                                            <p:strVal val="#ppt_x"/>
                                          </p:val>
                                        </p:tav>
                                        <p:tav tm="100000">
                                          <p:val>
                                            <p:strVal val="#ppt_x"/>
                                          </p:val>
                                        </p:tav>
                                      </p:tavLst>
                                    </p:anim>
                                    <p:anim calcmode="lin" valueType="num">
                                      <p:cBhvr>
                                        <p:cTn id="53" dur="1000" fill="hold"/>
                                        <p:tgtEl>
                                          <p:spTgt spid="14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21"/>
                                        </p:tgtEl>
                                        <p:attrNameLst>
                                          <p:attrName>style.visibility</p:attrName>
                                        </p:attrNameLst>
                                      </p:cBhvr>
                                      <p:to>
                                        <p:strVal val="visible"/>
                                      </p:to>
                                    </p:set>
                                    <p:animEffect transition="in" filter="fade">
                                      <p:cBhvr>
                                        <p:cTn id="56" dur="1000"/>
                                        <p:tgtEl>
                                          <p:spTgt spid="121"/>
                                        </p:tgtEl>
                                      </p:cBhvr>
                                    </p:animEffect>
                                    <p:anim calcmode="lin" valueType="num">
                                      <p:cBhvr>
                                        <p:cTn id="57" dur="1000" fill="hold"/>
                                        <p:tgtEl>
                                          <p:spTgt spid="121"/>
                                        </p:tgtEl>
                                        <p:attrNameLst>
                                          <p:attrName>ppt_x</p:attrName>
                                        </p:attrNameLst>
                                      </p:cBhvr>
                                      <p:tavLst>
                                        <p:tav tm="0">
                                          <p:val>
                                            <p:strVal val="#ppt_x"/>
                                          </p:val>
                                        </p:tav>
                                        <p:tav tm="100000">
                                          <p:val>
                                            <p:strVal val="#ppt_x"/>
                                          </p:val>
                                        </p:tav>
                                      </p:tavLst>
                                    </p:anim>
                                    <p:anim calcmode="lin" valueType="num">
                                      <p:cBhvr>
                                        <p:cTn id="58" dur="1000" fill="hold"/>
                                        <p:tgtEl>
                                          <p:spTgt spid="12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32"/>
                                        </p:tgtEl>
                                        <p:attrNameLst>
                                          <p:attrName>style.visibility</p:attrName>
                                        </p:attrNameLst>
                                      </p:cBhvr>
                                      <p:to>
                                        <p:strVal val="visible"/>
                                      </p:to>
                                    </p:set>
                                    <p:animEffect transition="in" filter="fade">
                                      <p:cBhvr>
                                        <p:cTn id="61" dur="1000"/>
                                        <p:tgtEl>
                                          <p:spTgt spid="132"/>
                                        </p:tgtEl>
                                      </p:cBhvr>
                                    </p:animEffect>
                                    <p:anim calcmode="lin" valueType="num">
                                      <p:cBhvr>
                                        <p:cTn id="62" dur="1000" fill="hold"/>
                                        <p:tgtEl>
                                          <p:spTgt spid="132"/>
                                        </p:tgtEl>
                                        <p:attrNameLst>
                                          <p:attrName>ppt_x</p:attrName>
                                        </p:attrNameLst>
                                      </p:cBhvr>
                                      <p:tavLst>
                                        <p:tav tm="0">
                                          <p:val>
                                            <p:strVal val="#ppt_x"/>
                                          </p:val>
                                        </p:tav>
                                        <p:tav tm="100000">
                                          <p:val>
                                            <p:strVal val="#ppt_x"/>
                                          </p:val>
                                        </p:tav>
                                      </p:tavLst>
                                    </p:anim>
                                    <p:anim calcmode="lin" valueType="num">
                                      <p:cBhvr>
                                        <p:cTn id="63"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135"/>
                                        </p:tgtEl>
                                        <p:attrNameLst>
                                          <p:attrName>style.visibility</p:attrName>
                                        </p:attrNameLst>
                                      </p:cBhvr>
                                      <p:to>
                                        <p:strVal val="visible"/>
                                      </p:to>
                                    </p:set>
                                    <p:animEffect transition="in" filter="barn(inVertical)">
                                      <p:cBhvr>
                                        <p:cTn id="68" dur="500"/>
                                        <p:tgtEl>
                                          <p:spTgt spid="135"/>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129"/>
                                        </p:tgtEl>
                                        <p:attrNameLst>
                                          <p:attrName>style.visibility</p:attrName>
                                        </p:attrNameLst>
                                      </p:cBhvr>
                                      <p:to>
                                        <p:strVal val="visible"/>
                                      </p:to>
                                    </p:set>
                                    <p:animEffect transition="in" filter="barn(inVertical)">
                                      <p:cBhvr>
                                        <p:cTn id="71" dur="500"/>
                                        <p:tgtEl>
                                          <p:spTgt spid="129"/>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barn(inVertical)">
                                      <p:cBhvr>
                                        <p:cTn id="74" dur="500"/>
                                        <p:tgtEl>
                                          <p:spTgt spid="122"/>
                                        </p:tgtEl>
                                      </p:cBhvr>
                                    </p:animEffect>
                                  </p:childTnLst>
                                </p:cTn>
                              </p:par>
                              <p:par>
                                <p:cTn id="75" presetID="16" presetClass="entr" presetSubtype="21" fill="hold" nodeType="withEffect">
                                  <p:stCondLst>
                                    <p:cond delay="0"/>
                                  </p:stCondLst>
                                  <p:childTnLst>
                                    <p:set>
                                      <p:cBhvr>
                                        <p:cTn id="76" dur="1" fill="hold">
                                          <p:stCondLst>
                                            <p:cond delay="0"/>
                                          </p:stCondLst>
                                        </p:cTn>
                                        <p:tgtEl>
                                          <p:spTgt spid="163"/>
                                        </p:tgtEl>
                                        <p:attrNameLst>
                                          <p:attrName>style.visibility</p:attrName>
                                        </p:attrNameLst>
                                      </p:cBhvr>
                                      <p:to>
                                        <p:strVal val="visible"/>
                                      </p:to>
                                    </p:set>
                                    <p:animEffect transition="in" filter="barn(inVertical)">
                                      <p:cBhvr>
                                        <p:cTn id="77" dur="500"/>
                                        <p:tgtEl>
                                          <p:spTgt spid="163"/>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barn(inVertical)">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37"/>
                                        </p:tgtEl>
                                        <p:attrNameLst>
                                          <p:attrName>style.visibility</p:attrName>
                                        </p:attrNameLst>
                                      </p:cBhvr>
                                      <p:to>
                                        <p:strVal val="visible"/>
                                      </p:to>
                                    </p:set>
                                    <p:animEffect transition="in" filter="wipe(down)">
                                      <p:cBhvr>
                                        <p:cTn id="85" dur="500"/>
                                        <p:tgtEl>
                                          <p:spTgt spid="13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27"/>
                                        </p:tgtEl>
                                        <p:attrNameLst>
                                          <p:attrName>style.visibility</p:attrName>
                                        </p:attrNameLst>
                                      </p:cBhvr>
                                      <p:to>
                                        <p:strVal val="visible"/>
                                      </p:to>
                                    </p:set>
                                    <p:animEffect transition="in" filter="wipe(down)">
                                      <p:cBhvr>
                                        <p:cTn id="88" dur="500"/>
                                        <p:tgtEl>
                                          <p:spTgt spid="127"/>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wipe(down)">
                                      <p:cBhvr>
                                        <p:cTn id="91" dur="500"/>
                                        <p:tgtEl>
                                          <p:spTgt spid="123"/>
                                        </p:tgtEl>
                                      </p:cBhvr>
                                    </p:animEffect>
                                  </p:childTnLst>
                                </p:cTn>
                              </p:par>
                              <p:par>
                                <p:cTn id="92" presetID="22" presetClass="entr" presetSubtype="4" fill="hold" nodeType="withEffect">
                                  <p:stCondLst>
                                    <p:cond delay="0"/>
                                  </p:stCondLst>
                                  <p:childTnLst>
                                    <p:set>
                                      <p:cBhvr>
                                        <p:cTn id="93" dur="1" fill="hold">
                                          <p:stCondLst>
                                            <p:cond delay="0"/>
                                          </p:stCondLst>
                                        </p:cTn>
                                        <p:tgtEl>
                                          <p:spTgt spid="169"/>
                                        </p:tgtEl>
                                        <p:attrNameLst>
                                          <p:attrName>style.visibility</p:attrName>
                                        </p:attrNameLst>
                                      </p:cBhvr>
                                      <p:to>
                                        <p:strVal val="visible"/>
                                      </p:to>
                                    </p:set>
                                    <p:animEffect transition="in" filter="wipe(down)">
                                      <p:cBhvr>
                                        <p:cTn id="94" dur="500"/>
                                        <p:tgtEl>
                                          <p:spTgt spid="169"/>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animEffect transition="in" filter="wipe(down)">
                                      <p:cBhvr>
                                        <p:cTn id="9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22" grpId="0" animBg="1"/>
      <p:bldP spid="123" grpId="0" animBg="1"/>
      <p:bldP spid="126" grpId="0"/>
      <p:bldP spid="127" grpId="0"/>
      <p:bldP spid="128" grpId="0"/>
      <p:bldP spid="129" grpId="0"/>
      <p:bldP spid="130" grpId="0"/>
      <p:bldP spid="131" grpId="0"/>
      <p:bldP spid="132" grpId="0"/>
      <p:bldP spid="133" grpId="0"/>
      <p:bldP spid="134" grpId="0" animBg="1"/>
      <p:bldP spid="135" grpId="0" animBg="1"/>
      <p:bldP spid="136" grpId="0" animBg="1"/>
      <p:bldP spid="137"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p:nvPr/>
        </p:nvSpPr>
        <p:spPr>
          <a:xfrm>
            <a:off x="838201" y="2928616"/>
            <a:ext cx="2480593" cy="923330"/>
          </a:xfrm>
          <a:prstGeom prst="round2SameRect">
            <a:avLst>
              <a:gd name="adj1" fmla="val 16667"/>
              <a:gd name="adj2" fmla="val 0"/>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3">
                  <a:lumMod val="50000"/>
                </a:schemeClr>
              </a:solidFill>
              <a:latin typeface="Times New Roman" panose="02020603050405020304" pitchFamily="18" charset="0"/>
              <a:ea typeface="Calibri"/>
              <a:cs typeface="Times New Roman" panose="02020603050405020304" pitchFamily="18" charset="0"/>
              <a:sym typeface="Calibri"/>
            </a:endParaRPr>
          </a:p>
        </p:txBody>
      </p:sp>
      <p:sp>
        <p:nvSpPr>
          <p:cNvPr id="121" name="Google Shape;121;p4"/>
          <p:cNvSpPr/>
          <p:nvPr/>
        </p:nvSpPr>
        <p:spPr>
          <a:xfrm rot="10800000">
            <a:off x="3516537" y="3851946"/>
            <a:ext cx="2480593" cy="923330"/>
          </a:xfrm>
          <a:prstGeom prst="round2SameRect">
            <a:avLst>
              <a:gd name="adj1" fmla="val 16667"/>
              <a:gd name="adj2" fmla="val 0"/>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2" name="Google Shape;122;p4"/>
          <p:cNvSpPr/>
          <p:nvPr/>
        </p:nvSpPr>
        <p:spPr>
          <a:xfrm>
            <a:off x="6194872" y="2928616"/>
            <a:ext cx="2480593" cy="923330"/>
          </a:xfrm>
          <a:prstGeom prst="round2SameRect">
            <a:avLst>
              <a:gd name="adj1" fmla="val 16667"/>
              <a:gd name="adj2" fmla="val 0"/>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3" name="Google Shape;123;p4"/>
          <p:cNvSpPr/>
          <p:nvPr/>
        </p:nvSpPr>
        <p:spPr>
          <a:xfrm rot="10800000">
            <a:off x="8873208" y="3851946"/>
            <a:ext cx="2480593" cy="923330"/>
          </a:xfrm>
          <a:prstGeom prst="round2SameRect">
            <a:avLst>
              <a:gd name="adj1" fmla="val 16667"/>
              <a:gd name="adj2" fmla="val 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5" name="Google Shape;125;p4"/>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6" name="Google Shape;126;p4"/>
          <p:cNvSpPr txBox="1"/>
          <p:nvPr/>
        </p:nvSpPr>
        <p:spPr>
          <a:xfrm>
            <a:off x="3862165" y="3836558"/>
            <a:ext cx="2078041"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Data Preparation</a:t>
            </a:r>
            <a:endParaRPr dirty="0">
              <a:latin typeface="Times New Roman" panose="02020603050405020304" pitchFamily="18" charset="0"/>
              <a:cs typeface="Times New Roman" panose="02020603050405020304" pitchFamily="18" charset="0"/>
            </a:endParaRPr>
          </a:p>
        </p:txBody>
      </p:sp>
      <p:sp>
        <p:nvSpPr>
          <p:cNvPr id="127" name="Google Shape;127;p4"/>
          <p:cNvSpPr txBox="1"/>
          <p:nvPr/>
        </p:nvSpPr>
        <p:spPr>
          <a:xfrm>
            <a:off x="9054353" y="3836558"/>
            <a:ext cx="2132760" cy="9541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dirty="0">
                <a:solidFill>
                  <a:schemeClr val="lt1"/>
                </a:solidFill>
                <a:latin typeface="Times New Roman" panose="02020603050405020304" pitchFamily="18" charset="0"/>
                <a:ea typeface="Calibri"/>
                <a:cs typeface="Times New Roman" panose="02020603050405020304" pitchFamily="18" charset="0"/>
                <a:sym typeface="Calibri"/>
              </a:rPr>
              <a:t>Interpreting the Results</a:t>
            </a:r>
            <a:endParaRPr sz="2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8" name="Google Shape;128;p4"/>
          <p:cNvSpPr txBox="1"/>
          <p:nvPr/>
        </p:nvSpPr>
        <p:spPr>
          <a:xfrm>
            <a:off x="1181195" y="3128671"/>
            <a:ext cx="2087119"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Data Source</a:t>
            </a:r>
            <a:endParaRPr sz="2800" b="1"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9" name="Google Shape;129;p4"/>
          <p:cNvSpPr txBox="1"/>
          <p:nvPr/>
        </p:nvSpPr>
        <p:spPr>
          <a:xfrm>
            <a:off x="6540501" y="3128671"/>
            <a:ext cx="17560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dirty="0">
                <a:solidFill>
                  <a:schemeClr val="lt1"/>
                </a:solidFill>
                <a:latin typeface="Times New Roman" panose="02020603050405020304" pitchFamily="18" charset="0"/>
                <a:ea typeface="Calibri"/>
                <a:cs typeface="Times New Roman" panose="02020603050405020304" pitchFamily="18" charset="0"/>
                <a:sym typeface="Calibri"/>
              </a:rPr>
              <a:t>Modeling</a:t>
            </a:r>
            <a:endParaRPr sz="2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30" name="Google Shape;130;p4"/>
          <p:cNvSpPr/>
          <p:nvPr/>
        </p:nvSpPr>
        <p:spPr>
          <a:xfrm>
            <a:off x="838201" y="4009683"/>
            <a:ext cx="2480594" cy="492443"/>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Times New Roman" panose="02020603050405020304" pitchFamily="18" charset="0"/>
                <a:ea typeface="Quattrocento Sans"/>
                <a:cs typeface="Times New Roman" panose="02020603050405020304" pitchFamily="18" charset="0"/>
                <a:sym typeface="Quattrocento Sans"/>
              </a:rPr>
              <a:t>Data Sources</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Times New Roman" panose="02020603050405020304" pitchFamily="18" charset="0"/>
                <a:ea typeface="Quattrocento Sans"/>
                <a:cs typeface="Times New Roman" panose="02020603050405020304" pitchFamily="18" charset="0"/>
                <a:sym typeface="Quattrocento Sans"/>
              </a:rPr>
              <a:t>Dataset Description</a:t>
            </a:r>
            <a:endParaRPr dirty="0">
              <a:latin typeface="Times New Roman" panose="02020603050405020304" pitchFamily="18" charset="0"/>
              <a:cs typeface="Times New Roman" panose="02020603050405020304" pitchFamily="18" charset="0"/>
            </a:endParaRPr>
          </a:p>
        </p:txBody>
      </p:sp>
      <p:sp>
        <p:nvSpPr>
          <p:cNvPr id="131" name="Google Shape;131;p4"/>
          <p:cNvSpPr/>
          <p:nvPr/>
        </p:nvSpPr>
        <p:spPr>
          <a:xfrm>
            <a:off x="6285445" y="4009683"/>
            <a:ext cx="2390020" cy="55399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Technique/solution</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Inputs/output </a:t>
            </a:r>
            <a:endParaRPr>
              <a:latin typeface="Times New Roman" panose="02020603050405020304" pitchFamily="18" charset="0"/>
              <a:cs typeface="Times New Roman" panose="02020603050405020304" pitchFamily="18" charset="0"/>
            </a:endParaRPr>
          </a:p>
        </p:txBody>
      </p:sp>
      <p:sp>
        <p:nvSpPr>
          <p:cNvPr id="132" name="Google Shape;132;p4"/>
          <p:cNvSpPr/>
          <p:nvPr/>
        </p:nvSpPr>
        <p:spPr>
          <a:xfrm>
            <a:off x="3573459" y="2561756"/>
            <a:ext cx="2480594" cy="1107996"/>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Cleaning</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Validation</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Visualization</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partition</a:t>
            </a:r>
            <a:endParaRPr dirty="0">
              <a:latin typeface="Times New Roman" panose="02020603050405020304" pitchFamily="18" charset="0"/>
              <a:cs typeface="Times New Roman" panose="02020603050405020304" pitchFamily="18" charset="0"/>
            </a:endParaRPr>
          </a:p>
        </p:txBody>
      </p:sp>
      <p:sp>
        <p:nvSpPr>
          <p:cNvPr id="133" name="Google Shape;133;p4"/>
          <p:cNvSpPr/>
          <p:nvPr/>
        </p:nvSpPr>
        <p:spPr>
          <a:xfrm>
            <a:off x="9021094" y="2762240"/>
            <a:ext cx="2225927" cy="830997"/>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Evaluation</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Recommendations</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Future Work</a:t>
            </a:r>
            <a:endParaRPr>
              <a:latin typeface="Times New Roman" panose="02020603050405020304" pitchFamily="18" charset="0"/>
              <a:cs typeface="Times New Roman" panose="02020603050405020304" pitchFamily="18" charset="0"/>
            </a:endParaRPr>
          </a:p>
        </p:txBody>
      </p:sp>
      <p:sp>
        <p:nvSpPr>
          <p:cNvPr id="134" name="Google Shape;134;p4"/>
          <p:cNvSpPr/>
          <p:nvPr/>
        </p:nvSpPr>
        <p:spPr>
          <a:xfrm>
            <a:off x="1707022" y="1905105"/>
            <a:ext cx="742950" cy="742950"/>
          </a:xfrm>
          <a:prstGeom prst="ellipse">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1</a:t>
            </a:r>
            <a:endParaRPr dirty="0">
              <a:latin typeface="Times New Roman" panose="02020603050405020304" pitchFamily="18" charset="0"/>
              <a:cs typeface="Times New Roman" panose="02020603050405020304" pitchFamily="18" charset="0"/>
            </a:endParaRPr>
          </a:p>
        </p:txBody>
      </p:sp>
      <p:sp>
        <p:nvSpPr>
          <p:cNvPr id="135" name="Google Shape;135;p4"/>
          <p:cNvSpPr/>
          <p:nvPr/>
        </p:nvSpPr>
        <p:spPr>
          <a:xfrm>
            <a:off x="7063692" y="1905105"/>
            <a:ext cx="742950" cy="742950"/>
          </a:xfrm>
          <a:prstGeom prst="ellipse">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3</a:t>
            </a:r>
            <a:endParaRPr dirty="0">
              <a:latin typeface="Times New Roman" panose="02020603050405020304" pitchFamily="18" charset="0"/>
              <a:cs typeface="Times New Roman" panose="02020603050405020304" pitchFamily="18" charset="0"/>
            </a:endParaRPr>
          </a:p>
        </p:txBody>
      </p:sp>
      <p:sp>
        <p:nvSpPr>
          <p:cNvPr id="136" name="Google Shape;136;p4"/>
          <p:cNvSpPr/>
          <p:nvPr/>
        </p:nvSpPr>
        <p:spPr>
          <a:xfrm>
            <a:off x="4385358" y="5052276"/>
            <a:ext cx="742950" cy="742950"/>
          </a:xfrm>
          <a:prstGeom prst="ellipse">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2</a:t>
            </a:r>
            <a:endParaRPr dirty="0">
              <a:latin typeface="Times New Roman" panose="02020603050405020304" pitchFamily="18" charset="0"/>
              <a:cs typeface="Times New Roman" panose="02020603050405020304" pitchFamily="18" charset="0"/>
            </a:endParaRPr>
          </a:p>
        </p:txBody>
      </p:sp>
      <p:sp>
        <p:nvSpPr>
          <p:cNvPr id="137" name="Google Shape;137;p4"/>
          <p:cNvSpPr/>
          <p:nvPr/>
        </p:nvSpPr>
        <p:spPr>
          <a:xfrm>
            <a:off x="9742029" y="5052276"/>
            <a:ext cx="742950" cy="74295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panose="02020603050405020304" pitchFamily="18" charset="0"/>
                <a:ea typeface="Calibri"/>
                <a:cs typeface="Times New Roman" panose="02020603050405020304" pitchFamily="18" charset="0"/>
                <a:sym typeface="Calibri"/>
              </a:rPr>
              <a:t>4</a:t>
            </a:r>
            <a:endParaRPr>
              <a:latin typeface="Times New Roman" panose="02020603050405020304" pitchFamily="18" charset="0"/>
              <a:cs typeface="Times New Roman" panose="02020603050405020304" pitchFamily="18" charset="0"/>
            </a:endParaRPr>
          </a:p>
        </p:txBody>
      </p:sp>
      <p:grpSp>
        <p:nvGrpSpPr>
          <p:cNvPr id="138" name="Google Shape;138;p4"/>
          <p:cNvGrpSpPr/>
          <p:nvPr/>
        </p:nvGrpSpPr>
        <p:grpSpPr>
          <a:xfrm>
            <a:off x="660696" y="3400067"/>
            <a:ext cx="643467" cy="643467"/>
            <a:chOff x="5452533" y="822854"/>
            <a:chExt cx="643467" cy="643467"/>
          </a:xfrm>
        </p:grpSpPr>
        <p:sp>
          <p:nvSpPr>
            <p:cNvPr id="139" name="Google Shape;139;p4"/>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40" name="Google Shape;140;p4"/>
            <p:cNvGrpSpPr/>
            <p:nvPr/>
          </p:nvGrpSpPr>
          <p:grpSpPr>
            <a:xfrm>
              <a:off x="5631916" y="1001580"/>
              <a:ext cx="284701" cy="286014"/>
              <a:chOff x="7005638" y="3978275"/>
              <a:chExt cx="344488" cy="346076"/>
            </a:xfrm>
          </p:grpSpPr>
          <p:cxnSp>
            <p:nvCxnSpPr>
              <p:cNvPr id="141" name="Google Shape;141;p4"/>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142" name="Google Shape;142;p4"/>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143" name="Google Shape;143;p4"/>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44" name="Google Shape;144;p4"/>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145" name="Google Shape;145;p4"/>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46" name="Google Shape;146;p4"/>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147" name="Google Shape;147;p4"/>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48" name="Google Shape;148;p4"/>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grpSp>
        <p:nvGrpSpPr>
          <p:cNvPr id="149" name="Google Shape;149;p4"/>
          <p:cNvGrpSpPr/>
          <p:nvPr/>
        </p:nvGrpSpPr>
        <p:grpSpPr>
          <a:xfrm>
            <a:off x="3394732" y="3711618"/>
            <a:ext cx="643467" cy="643467"/>
            <a:chOff x="5452533" y="2295736"/>
            <a:chExt cx="643467" cy="643467"/>
          </a:xfrm>
        </p:grpSpPr>
        <p:sp>
          <p:nvSpPr>
            <p:cNvPr id="150" name="Google Shape;150;p4"/>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51" name="Google Shape;151;p4"/>
            <p:cNvGrpSpPr/>
            <p:nvPr/>
          </p:nvGrpSpPr>
          <p:grpSpPr>
            <a:xfrm>
              <a:off x="5631260" y="2493487"/>
              <a:ext cx="286013" cy="247965"/>
              <a:chOff x="7726363" y="3648076"/>
              <a:chExt cx="346075" cy="300038"/>
            </a:xfrm>
          </p:grpSpPr>
          <p:sp>
            <p:nvSpPr>
              <p:cNvPr id="152" name="Google Shape;152;p4"/>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3" name="Google Shape;153;p4"/>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154" name="Google Shape;154;p4"/>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155" name="Google Shape;155;p4"/>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6" name="Google Shape;156;p4"/>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157" name="Google Shape;157;p4"/>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8" name="Google Shape;158;p4"/>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9" name="Google Shape;159;p4"/>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160" name="Google Shape;160;p4"/>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161" name="Google Shape;161;p4"/>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162" name="Google Shape;162;p4"/>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163" name="Google Shape;163;p4"/>
          <p:cNvGrpSpPr/>
          <p:nvPr/>
        </p:nvGrpSpPr>
        <p:grpSpPr>
          <a:xfrm>
            <a:off x="8244267" y="2708048"/>
            <a:ext cx="643467" cy="643467"/>
            <a:chOff x="5452533" y="3768618"/>
            <a:chExt cx="643467" cy="643467"/>
          </a:xfrm>
        </p:grpSpPr>
        <p:sp>
          <p:nvSpPr>
            <p:cNvPr id="164" name="Google Shape;164;p4"/>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65" name="Google Shape;165;p4"/>
            <p:cNvGrpSpPr/>
            <p:nvPr/>
          </p:nvGrpSpPr>
          <p:grpSpPr>
            <a:xfrm>
              <a:off x="5631260" y="3947345"/>
              <a:ext cx="286013" cy="286013"/>
              <a:chOff x="8447088" y="3255963"/>
              <a:chExt cx="346075" cy="346075"/>
            </a:xfrm>
          </p:grpSpPr>
          <p:sp>
            <p:nvSpPr>
              <p:cNvPr id="166" name="Google Shape;166;p4"/>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4"/>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68" name="Google Shape;168;p4"/>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grpSp>
        <p:nvGrpSpPr>
          <p:cNvPr id="169" name="Google Shape;169;p4"/>
          <p:cNvGrpSpPr/>
          <p:nvPr/>
        </p:nvGrpSpPr>
        <p:grpSpPr>
          <a:xfrm>
            <a:off x="10859825" y="4024169"/>
            <a:ext cx="794867" cy="724178"/>
            <a:chOff x="5387669" y="5200806"/>
            <a:chExt cx="872864" cy="724178"/>
          </a:xfrm>
        </p:grpSpPr>
        <p:sp>
          <p:nvSpPr>
            <p:cNvPr id="170" name="Google Shape;170;p4"/>
            <p:cNvSpPr/>
            <p:nvPr/>
          </p:nvSpPr>
          <p:spPr>
            <a:xfrm>
              <a:off x="5387669" y="5200806"/>
              <a:ext cx="872864" cy="72417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71" name="Google Shape;171;p4"/>
            <p:cNvGrpSpPr/>
            <p:nvPr/>
          </p:nvGrpSpPr>
          <p:grpSpPr>
            <a:xfrm>
              <a:off x="5631554" y="5365711"/>
              <a:ext cx="306753" cy="340536"/>
              <a:chOff x="6282098" y="4994979"/>
              <a:chExt cx="371171" cy="412047"/>
            </a:xfrm>
          </p:grpSpPr>
          <p:sp>
            <p:nvSpPr>
              <p:cNvPr id="172" name="Google Shape;172;p4"/>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73" name="Google Shape;173;p4"/>
              <p:cNvCxnSpPr/>
              <p:nvPr/>
            </p:nvCxnSpPr>
            <p:spPr>
              <a:xfrm>
                <a:off x="6434138" y="5167313"/>
                <a:ext cx="60325" cy="0"/>
              </a:xfrm>
              <a:prstGeom prst="straightConnector1">
                <a:avLst/>
              </a:prstGeom>
              <a:noFill/>
              <a:ln w="12700" cap="rnd" cmpd="sng">
                <a:solidFill>
                  <a:schemeClr val="accent2"/>
                </a:solidFill>
                <a:prstDash val="solid"/>
                <a:round/>
                <a:headEnd type="none" w="med" len="med"/>
                <a:tailEnd type="none" w="med" len="med"/>
              </a:ln>
            </p:spPr>
          </p:cxnSp>
          <p:cxnSp>
            <p:nvCxnSpPr>
              <p:cNvPr id="174" name="Google Shape;174;p4"/>
              <p:cNvCxnSpPr/>
              <p:nvPr/>
            </p:nvCxnSpPr>
            <p:spPr>
              <a:xfrm>
                <a:off x="6403975" y="5197476"/>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75" name="Google Shape;175;p4"/>
              <p:cNvCxnSpPr/>
              <p:nvPr/>
            </p:nvCxnSpPr>
            <p:spPr>
              <a:xfrm>
                <a:off x="6403975" y="5227638"/>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76" name="Google Shape;176;p4"/>
              <p:cNvCxnSpPr/>
              <p:nvPr/>
            </p:nvCxnSpPr>
            <p:spPr>
              <a:xfrm>
                <a:off x="6403975" y="5257801"/>
                <a:ext cx="90488" cy="0"/>
              </a:xfrm>
              <a:prstGeom prst="straightConnector1">
                <a:avLst/>
              </a:prstGeom>
              <a:noFill/>
              <a:ln w="12700" cap="rnd" cmpd="sng">
                <a:solidFill>
                  <a:schemeClr val="accent2"/>
                </a:solidFill>
                <a:prstDash val="solid"/>
                <a:round/>
                <a:headEnd type="none" w="med" len="med"/>
                <a:tailEnd type="none" w="med" len="med"/>
              </a:ln>
            </p:spPr>
          </p:cxnSp>
          <p:sp>
            <p:nvSpPr>
              <p:cNvPr id="177" name="Google Shape;177;p4"/>
              <p:cNvSpPr/>
              <p:nvPr/>
            </p:nvSpPr>
            <p:spPr>
              <a:xfrm>
                <a:off x="6282098" y="4994979"/>
                <a:ext cx="371171" cy="412047"/>
              </a:xfrm>
              <a:prstGeom prst="rect">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sp>
        <p:nvSpPr>
          <p:cNvPr id="2" name="Rectangle 1">
            <a:extLst>
              <a:ext uri="{FF2B5EF4-FFF2-40B4-BE49-F238E27FC236}">
                <a16:creationId xmlns:a16="http://schemas.microsoft.com/office/drawing/2014/main" id="{8EA227FA-E3E6-3F47-85AD-63ADD851C9F8}"/>
              </a:ext>
            </a:extLst>
          </p:cNvPr>
          <p:cNvSpPr/>
          <p:nvPr/>
        </p:nvSpPr>
        <p:spPr>
          <a:xfrm>
            <a:off x="715196" y="203101"/>
            <a:ext cx="10959352" cy="1191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Times New Roman" panose="02020603050405020304" pitchFamily="18" charset="0"/>
                <a:cs typeface="Times New Roman" panose="02020603050405020304" pitchFamily="18" charset="0"/>
              </a:rPr>
              <a:t>Project Flow</a:t>
            </a:r>
          </a:p>
        </p:txBody>
      </p:sp>
      <p:sp>
        <p:nvSpPr>
          <p:cNvPr id="60" name="Google Shape;302;p3">
            <a:extLst>
              <a:ext uri="{FF2B5EF4-FFF2-40B4-BE49-F238E27FC236}">
                <a16:creationId xmlns:a16="http://schemas.microsoft.com/office/drawing/2014/main" id="{C656B64A-1425-BE42-BB28-068D75524974}"/>
              </a:ext>
            </a:extLst>
          </p:cNvPr>
          <p:cNvSpPr/>
          <p:nvPr/>
        </p:nvSpPr>
        <p:spPr>
          <a:xfrm>
            <a:off x="3516537" y="1419726"/>
            <a:ext cx="8158012" cy="4375500"/>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61" name="Google Shape;301;p3">
            <a:extLst>
              <a:ext uri="{FF2B5EF4-FFF2-40B4-BE49-F238E27FC236}">
                <a16:creationId xmlns:a16="http://schemas.microsoft.com/office/drawing/2014/main" id="{444E6BF2-B4C7-C144-ADCD-DDA34F031301}"/>
              </a:ext>
            </a:extLst>
          </p:cNvPr>
          <p:cNvSpPr/>
          <p:nvPr/>
        </p:nvSpPr>
        <p:spPr>
          <a:xfrm>
            <a:off x="710822" y="1419726"/>
            <a:ext cx="2757678" cy="4375500"/>
          </a:xfrm>
          <a:prstGeom prst="rect">
            <a:avLst/>
          </a:prstGeom>
          <a:noFill/>
          <a:ln w="41275" cap="flat" cmpd="thickThin">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2323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
          <p:cNvSpPr/>
          <p:nvPr/>
        </p:nvSpPr>
        <p:spPr>
          <a:xfrm>
            <a:off x="0" y="0"/>
            <a:ext cx="2806700" cy="6858000"/>
          </a:xfrm>
          <a:prstGeom prst="rect">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6"/>
          <p:cNvSpPr txBox="1">
            <a:spLocks noGrp="1"/>
          </p:cNvSpPr>
          <p:nvPr>
            <p:ph type="title"/>
          </p:nvPr>
        </p:nvSpPr>
        <p:spPr>
          <a:xfrm>
            <a:off x="0" y="421981"/>
            <a:ext cx="2802426" cy="1558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Georgia"/>
              <a:buNone/>
            </a:pPr>
            <a:r>
              <a:rPr lang="en-US" sz="4000" dirty="0">
                <a:solidFill>
                  <a:schemeClr val="lt1"/>
                </a:solidFill>
                <a:latin typeface="Times New Roman" panose="02020603050405020304" pitchFamily="18" charset="0"/>
                <a:cs typeface="Times New Roman" panose="02020603050405020304" pitchFamily="18" charset="0"/>
              </a:rPr>
              <a:t>Data source</a:t>
            </a:r>
            <a:endParaRPr sz="4000" dirty="0">
              <a:solidFill>
                <a:schemeClr val="lt1"/>
              </a:solidFill>
              <a:latin typeface="Times New Roman" panose="02020603050405020304" pitchFamily="18" charset="0"/>
              <a:cs typeface="Times New Roman" panose="02020603050405020304" pitchFamily="18" charset="0"/>
            </a:endParaRPr>
          </a:p>
        </p:txBody>
      </p:sp>
      <p:sp>
        <p:nvSpPr>
          <p:cNvPr id="262" name="Google Shape;262;p6"/>
          <p:cNvSpPr txBox="1">
            <a:spLocks noGrp="1"/>
          </p:cNvSpPr>
          <p:nvPr>
            <p:ph type="sldNum" idx="12"/>
          </p:nvPr>
        </p:nvSpPr>
        <p:spPr>
          <a:xfrm>
            <a:off x="11433474" y="6430931"/>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3" name="Rectangle 2">
            <a:extLst>
              <a:ext uri="{FF2B5EF4-FFF2-40B4-BE49-F238E27FC236}">
                <a16:creationId xmlns:a16="http://schemas.microsoft.com/office/drawing/2014/main" id="{A942C25C-5915-F04D-9078-0A719814733D}"/>
              </a:ext>
            </a:extLst>
          </p:cNvPr>
          <p:cNvSpPr/>
          <p:nvPr/>
        </p:nvSpPr>
        <p:spPr>
          <a:xfrm>
            <a:off x="2802427" y="274290"/>
            <a:ext cx="9389574" cy="5139869"/>
          </a:xfrm>
          <a:prstGeom prst="rect">
            <a:avLst/>
          </a:prstGeom>
        </p:spPr>
        <p:txBody>
          <a:bodyPr wrap="square">
            <a:spAutoFit/>
          </a:bodyPr>
          <a:lstStyle/>
          <a:p>
            <a:pPr lvl="0"/>
            <a:r>
              <a:rPr lang="en-US" sz="2800" b="1" dirty="0">
                <a:latin typeface="Times New Roman" panose="02020603050405020304" pitchFamily="18" charset="0"/>
                <a:ea typeface="Quattrocento Sans"/>
                <a:cs typeface="Times New Roman" panose="02020603050405020304" pitchFamily="18" charset="0"/>
                <a:sym typeface="Quattrocento Sans"/>
              </a:rPr>
              <a:t>D</a:t>
            </a:r>
            <a:r>
              <a:rPr lang="en-US" sz="2800" b="1" dirty="0">
                <a:solidFill>
                  <a:srgbClr val="000000"/>
                </a:solidFill>
                <a:latin typeface="Times New Roman" panose="02020603050405020304" pitchFamily="18" charset="0"/>
                <a:ea typeface="Quattrocento Sans"/>
                <a:cs typeface="Times New Roman" panose="02020603050405020304" pitchFamily="18" charset="0"/>
                <a:sym typeface="Quattrocento Sans"/>
              </a:rPr>
              <a:t>ataset:</a:t>
            </a:r>
          </a:p>
          <a:p>
            <a:pPr lvl="0"/>
            <a:r>
              <a:rPr lang="en-US" sz="2800" b="1" u="sng" dirty="0">
                <a:solidFill>
                  <a:srgbClr val="0070C0"/>
                </a:solidFill>
                <a:latin typeface="Times New Roman" panose="02020603050405020304" pitchFamily="18" charset="0"/>
                <a:cs typeface="Times New Roman" panose="02020603050405020304" pitchFamily="18" charset="0"/>
                <a:hlinkClick r:id="rId3"/>
              </a:rPr>
              <a:t>https://www.kaggle.com/teertha/personal-loan-modeling</a:t>
            </a:r>
            <a:endParaRPr lang="en-US" sz="2800" b="1" u="sng" dirty="0">
              <a:solidFill>
                <a:srgbClr val="0070C0"/>
              </a:solidFill>
              <a:latin typeface="Times New Roman" panose="02020603050405020304" pitchFamily="18" charset="0"/>
              <a:cs typeface="Times New Roman" panose="02020603050405020304" pitchFamily="18" charset="0"/>
            </a:endParaRPr>
          </a:p>
          <a:p>
            <a:pPr lvl="0"/>
            <a:endParaRPr lang="en-US" sz="2800" b="1" u="sng" dirty="0">
              <a:solidFill>
                <a:srgbClr val="0070C0"/>
              </a:solidFill>
              <a:latin typeface="Times New Roman" panose="02020603050405020304" pitchFamily="18" charset="0"/>
              <a:ea typeface="Quattrocento Sans"/>
              <a:cs typeface="Times New Roman" panose="02020603050405020304" pitchFamily="18" charset="0"/>
              <a:sym typeface="Quattrocento Sans"/>
            </a:endParaRPr>
          </a:p>
          <a:p>
            <a:pPr lvl="0"/>
            <a:endParaRPr lang="en-US" sz="2800" b="1" dirty="0">
              <a:latin typeface="Times New Roman" panose="02020603050405020304" pitchFamily="18" charset="0"/>
              <a:ea typeface="Quattrocento Sans"/>
              <a:cs typeface="Times New Roman" panose="02020603050405020304" pitchFamily="18" charset="0"/>
              <a:sym typeface="Quattrocento Sans"/>
            </a:endParaRPr>
          </a:p>
          <a:p>
            <a:pPr marL="285750" indent="-285750" fontAlgn="base">
              <a:buFont typeface="Wingdings" pitchFamily="2" charset="2"/>
              <a:buChar char="q"/>
            </a:pPr>
            <a:r>
              <a:rPr lang="en-US" sz="2400" dirty="0">
                <a:latin typeface="Times New Roman" panose="02020603050405020304" pitchFamily="18" charset="0"/>
                <a:cs typeface="Times New Roman" panose="02020603050405020304" pitchFamily="18" charset="0"/>
              </a:rPr>
              <a:t>The Dataset contains data of 5000 customers.</a:t>
            </a:r>
          </a:p>
          <a:p>
            <a:pPr marL="285750" indent="-285750" fontAlgn="base">
              <a:buFont typeface="Wingdings" pitchFamily="2" charset="2"/>
              <a:buChar char="q"/>
            </a:pPr>
            <a:r>
              <a:rPr lang="en-US" sz="2400" dirty="0">
                <a:latin typeface="Times New Roman" panose="02020603050405020304" pitchFamily="18" charset="0"/>
                <a:cs typeface="Times New Roman" panose="02020603050405020304" pitchFamily="18" charset="0"/>
              </a:rPr>
              <a:t>The data includes:</a:t>
            </a:r>
          </a:p>
          <a:p>
            <a:pPr marL="742950" lvl="1" indent="-285750" fontAlgn="base">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Customer demographic information (age, income, etc.), </a:t>
            </a:r>
          </a:p>
          <a:p>
            <a:pPr marL="742950" lvl="1" indent="-285750" fontAlgn="base">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The customer's relationship with the bank (mortgage, securities account, etc.) </a:t>
            </a:r>
          </a:p>
          <a:p>
            <a:pPr marL="742950" lvl="1" indent="-285750" fontAlgn="base">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Customer response to the last personal loan campaign (Personal Loan).</a:t>
            </a:r>
          </a:p>
          <a:p>
            <a:pPr marL="285750" indent="-285750" fontAlgn="base">
              <a:buFont typeface="Wingdings" pitchFamily="2" charset="2"/>
              <a:buChar char="q"/>
            </a:pPr>
            <a:r>
              <a:rPr lang="en-US" sz="2400" dirty="0">
                <a:latin typeface="Times New Roman" panose="02020603050405020304" pitchFamily="18" charset="0"/>
                <a:cs typeface="Times New Roman" panose="02020603050405020304" pitchFamily="18" charset="0"/>
              </a:rPr>
              <a:t>Among these 5000 customers, only 480 (= 9.6%) accepted the personal loan that was offered to them in the earlier campaign.</a:t>
            </a:r>
          </a:p>
        </p:txBody>
      </p:sp>
      <p:grpSp>
        <p:nvGrpSpPr>
          <p:cNvPr id="14" name="Google Shape;272;p7">
            <a:extLst>
              <a:ext uri="{FF2B5EF4-FFF2-40B4-BE49-F238E27FC236}">
                <a16:creationId xmlns:a16="http://schemas.microsoft.com/office/drawing/2014/main" id="{C7136906-4AE9-8B4A-BF86-9A14A62FD1F7}"/>
              </a:ext>
            </a:extLst>
          </p:cNvPr>
          <p:cNvGrpSpPr/>
          <p:nvPr/>
        </p:nvGrpSpPr>
        <p:grpSpPr>
          <a:xfrm>
            <a:off x="269875" y="2937533"/>
            <a:ext cx="403226" cy="405083"/>
            <a:chOff x="4841875" y="3978275"/>
            <a:chExt cx="344488" cy="346075"/>
          </a:xfrm>
        </p:grpSpPr>
        <p:sp>
          <p:nvSpPr>
            <p:cNvPr id="15" name="Google Shape;273;p7">
              <a:extLst>
                <a:ext uri="{FF2B5EF4-FFF2-40B4-BE49-F238E27FC236}">
                  <a16:creationId xmlns:a16="http://schemas.microsoft.com/office/drawing/2014/main" id="{23798361-EF81-3746-A5F4-87E9E1235DDA}"/>
                </a:ext>
              </a:extLst>
            </p:cNvPr>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6" name="Google Shape;274;p7">
              <a:extLst>
                <a:ext uri="{FF2B5EF4-FFF2-40B4-BE49-F238E27FC236}">
                  <a16:creationId xmlns:a16="http://schemas.microsoft.com/office/drawing/2014/main" id="{63CB35E1-B8AD-9447-A306-AEA772FF4230}"/>
                </a:ext>
              </a:extLst>
            </p:cNvPr>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17" name="Google Shape;275;p7">
              <a:extLst>
                <a:ext uri="{FF2B5EF4-FFF2-40B4-BE49-F238E27FC236}">
                  <a16:creationId xmlns:a16="http://schemas.microsoft.com/office/drawing/2014/main" id="{7793D225-2E79-284F-8078-22EE72C01E35}"/>
                </a:ext>
              </a:extLst>
            </p:cNvPr>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18" name="Google Shape;276;p7">
              <a:extLst>
                <a:ext uri="{FF2B5EF4-FFF2-40B4-BE49-F238E27FC236}">
                  <a16:creationId xmlns:a16="http://schemas.microsoft.com/office/drawing/2014/main" id="{2E380ACF-57E6-634B-8DD4-5E9EB691C06D}"/>
                </a:ext>
              </a:extLst>
            </p:cNvPr>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3" name="Google Shape;277;p7">
              <a:extLst>
                <a:ext uri="{FF2B5EF4-FFF2-40B4-BE49-F238E27FC236}">
                  <a16:creationId xmlns:a16="http://schemas.microsoft.com/office/drawing/2014/main" id="{0DAAA6AB-00E2-2545-8D15-7BCE3EC0B12F}"/>
                </a:ext>
              </a:extLst>
            </p:cNvPr>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4" name="Google Shape;278;p7">
              <a:extLst>
                <a:ext uri="{FF2B5EF4-FFF2-40B4-BE49-F238E27FC236}">
                  <a16:creationId xmlns:a16="http://schemas.microsoft.com/office/drawing/2014/main" id="{AF6242B4-17D9-3040-9DFB-28B1535B13C7}"/>
                </a:ext>
              </a:extLst>
            </p:cNvPr>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5" name="Google Shape;279;p7">
              <a:extLst>
                <a:ext uri="{FF2B5EF4-FFF2-40B4-BE49-F238E27FC236}">
                  <a16:creationId xmlns:a16="http://schemas.microsoft.com/office/drawing/2014/main" id="{EFD851E4-E436-3643-A1C6-5AA903244F44}"/>
                </a:ext>
              </a:extLst>
            </p:cNvPr>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6" name="Google Shape;280;p7">
              <a:extLst>
                <a:ext uri="{FF2B5EF4-FFF2-40B4-BE49-F238E27FC236}">
                  <a16:creationId xmlns:a16="http://schemas.microsoft.com/office/drawing/2014/main" id="{4BBFEC4D-CDBE-DF46-81BE-E6CBA3FFFA84}"/>
                </a:ext>
              </a:extLst>
            </p:cNvPr>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27" name="Google Shape;281;p7">
              <a:extLst>
                <a:ext uri="{FF2B5EF4-FFF2-40B4-BE49-F238E27FC236}">
                  <a16:creationId xmlns:a16="http://schemas.microsoft.com/office/drawing/2014/main" id="{C545C6AD-1E06-674B-82E3-4BF622FD3C3D}"/>
                </a:ext>
              </a:extLst>
            </p:cNvPr>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500" fill="hold"/>
                                        <p:tgtEl>
                                          <p:spTgt spid="249"/>
                                        </p:tgtEl>
                                        <p:attrNameLst>
                                          <p:attrName>ppt_x</p:attrName>
                                        </p:attrNameLst>
                                      </p:cBhvr>
                                      <p:tavLst>
                                        <p:tav tm="0">
                                          <p:val>
                                            <p:strVal val="#ppt_x"/>
                                          </p:val>
                                        </p:tav>
                                        <p:tav tm="100000">
                                          <p:val>
                                            <p:strVal val="#ppt_x"/>
                                          </p:val>
                                        </p:tav>
                                      </p:tavLst>
                                    </p:anim>
                                    <p:anim calcmode="lin" valueType="num">
                                      <p:cBhvr additive="base">
                                        <p:cTn id="8" dur="500" fill="hold"/>
                                        <p:tgtEl>
                                          <p:spTgt spid="24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7"/>
          <p:cNvSpPr/>
          <p:nvPr/>
        </p:nvSpPr>
        <p:spPr>
          <a:xfrm>
            <a:off x="-4275" y="-3725"/>
            <a:ext cx="2892053" cy="6858000"/>
          </a:xfrm>
          <a:prstGeom prst="rect">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7"/>
          <p:cNvSpPr txBox="1">
            <a:spLocks noGrp="1"/>
          </p:cNvSpPr>
          <p:nvPr>
            <p:ph type="title"/>
          </p:nvPr>
        </p:nvSpPr>
        <p:spPr>
          <a:xfrm>
            <a:off x="-23149" y="340093"/>
            <a:ext cx="2910928" cy="155892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700"/>
              <a:buFont typeface="Georgia"/>
              <a:buNone/>
            </a:pPr>
            <a:r>
              <a:rPr lang="en-US" sz="3700" dirty="0">
                <a:solidFill>
                  <a:schemeClr val="lt1"/>
                </a:solidFill>
                <a:latin typeface="Times New Roman" panose="02020603050405020304" pitchFamily="18" charset="0"/>
                <a:cs typeface="Times New Roman" panose="02020603050405020304" pitchFamily="18" charset="0"/>
              </a:rPr>
              <a:t>Dataset description</a:t>
            </a:r>
            <a:endParaRPr dirty="0">
              <a:latin typeface="Times New Roman" panose="02020603050405020304" pitchFamily="18" charset="0"/>
              <a:cs typeface="Times New Roman" panose="02020603050405020304" pitchFamily="18" charset="0"/>
            </a:endParaRPr>
          </a:p>
        </p:txBody>
      </p:sp>
      <p:sp>
        <p:nvSpPr>
          <p:cNvPr id="271" name="Google Shape;271;p7"/>
          <p:cNvSpPr txBox="1">
            <a:spLocks noGrp="1"/>
          </p:cNvSpPr>
          <p:nvPr>
            <p:ph type="body" idx="1"/>
          </p:nvPr>
        </p:nvSpPr>
        <p:spPr>
          <a:xfrm>
            <a:off x="127374" y="3760971"/>
            <a:ext cx="2741530" cy="1596478"/>
          </a:xfrm>
          <a:prstGeom prst="rect">
            <a:avLst/>
          </a:prstGeom>
          <a:noFill/>
          <a:ln>
            <a:noFill/>
          </a:ln>
        </p:spPr>
        <p:txBody>
          <a:bodyPr spcFirstLastPara="1" wrap="square" lIns="91425" tIns="45700" rIns="91425" bIns="45700" anchor="t" anchorCtr="0">
            <a:noAutofit/>
          </a:bodyPr>
          <a:lstStyle/>
          <a:p>
            <a:pPr marL="0" lvl="0" indent="0">
              <a:spcBef>
                <a:spcPts val="0"/>
              </a:spcBef>
              <a:buClr>
                <a:schemeClr val="lt1"/>
              </a:buClr>
              <a:buSzPts val="3200"/>
              <a:buNone/>
            </a:pPr>
            <a:r>
              <a:rPr lang="en-US" sz="3200" dirty="0">
                <a:solidFill>
                  <a:schemeClr val="bg1"/>
                </a:solidFill>
                <a:latin typeface="Times New Roman" panose="02020603050405020304" pitchFamily="18" charset="0"/>
                <a:cs typeface="Times New Roman" panose="02020603050405020304" pitchFamily="18" charset="0"/>
                <a:sym typeface="Quattrocento Sans"/>
              </a:rPr>
              <a:t>14 Data Fields</a:t>
            </a:r>
            <a:endParaRPr lang="en-US" sz="3200" dirty="0">
              <a:solidFill>
                <a:schemeClr val="bg1"/>
              </a:solidFill>
              <a:latin typeface="Times New Roman" panose="02020603050405020304" pitchFamily="18" charset="0"/>
              <a:cs typeface="Times New Roman" panose="02020603050405020304" pitchFamily="18" charset="0"/>
            </a:endParaRPr>
          </a:p>
          <a:p>
            <a:pPr marL="0" lvl="0" indent="0">
              <a:buClr>
                <a:schemeClr val="lt1"/>
              </a:buClr>
              <a:buSzPts val="3200"/>
              <a:buNone/>
            </a:pPr>
            <a:r>
              <a:rPr lang="en-US" sz="3200" dirty="0">
                <a:solidFill>
                  <a:schemeClr val="bg1"/>
                </a:solidFill>
                <a:latin typeface="Times New Roman" panose="02020603050405020304" pitchFamily="18" charset="0"/>
                <a:cs typeface="Times New Roman" panose="02020603050405020304" pitchFamily="18" charset="0"/>
              </a:rPr>
              <a:t>Total of  5000 customers</a:t>
            </a:r>
            <a:endParaRPr lang="en-US" sz="3200" dirty="0">
              <a:solidFill>
                <a:schemeClr val="bg1"/>
              </a:solidFill>
              <a:latin typeface="Times New Roman" panose="02020603050405020304" pitchFamily="18" charset="0"/>
              <a:cs typeface="Times New Roman" panose="02020603050405020304" pitchFamily="18" charset="0"/>
              <a:sym typeface="Quattrocento Sans"/>
            </a:endParaRPr>
          </a:p>
        </p:txBody>
      </p:sp>
      <p:grpSp>
        <p:nvGrpSpPr>
          <p:cNvPr id="272" name="Google Shape;272;p7"/>
          <p:cNvGrpSpPr/>
          <p:nvPr/>
        </p:nvGrpSpPr>
        <p:grpSpPr>
          <a:xfrm>
            <a:off x="269875" y="2937533"/>
            <a:ext cx="403226" cy="405083"/>
            <a:chOff x="4841875" y="3978275"/>
            <a:chExt cx="344488" cy="346075"/>
          </a:xfrm>
        </p:grpSpPr>
        <p:sp>
          <p:nvSpPr>
            <p:cNvPr id="273" name="Google Shape;273;p7"/>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74" name="Google Shape;274;p7"/>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5" name="Google Shape;275;p7"/>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6" name="Google Shape;276;p7"/>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7" name="Google Shape;277;p7"/>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8" name="Google Shape;278;p7"/>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9" name="Google Shape;279;p7"/>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80" name="Google Shape;280;p7"/>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281" name="Google Shape;281;p7"/>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3" name="Google Shape;283;p7"/>
          <p:cNvSpPr/>
          <p:nvPr/>
        </p:nvSpPr>
        <p:spPr>
          <a:xfrm>
            <a:off x="-23149" y="2351299"/>
            <a:ext cx="2892053" cy="44956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262626"/>
                </a:solidFill>
                <a:latin typeface="Times New Roman" panose="02020603050405020304" pitchFamily="18" charset="0"/>
                <a:ea typeface="Quattrocento Sans"/>
                <a:cs typeface="Times New Roman" panose="02020603050405020304" pitchFamily="18" charset="0"/>
                <a:sym typeface="Quattrocento Sans"/>
              </a:rPr>
              <a:t>Bank Personal Loan dataset</a:t>
            </a:r>
            <a:endParaRPr sz="1600" b="1" dirty="0">
              <a:solidFill>
                <a:srgbClr val="262626"/>
              </a:solidFill>
              <a:latin typeface="Times New Roman" panose="02020603050405020304" pitchFamily="18" charset="0"/>
              <a:ea typeface="Calibri"/>
              <a:cs typeface="Times New Roman" panose="02020603050405020304" pitchFamily="18" charset="0"/>
              <a:sym typeface="Calibri"/>
            </a:endParaRPr>
          </a:p>
        </p:txBody>
      </p:sp>
      <p:graphicFrame>
        <p:nvGraphicFramePr>
          <p:cNvPr id="3" name="Table 3">
            <a:extLst>
              <a:ext uri="{FF2B5EF4-FFF2-40B4-BE49-F238E27FC236}">
                <a16:creationId xmlns:a16="http://schemas.microsoft.com/office/drawing/2014/main" id="{61429680-BB3C-FA44-A68B-6905BCBF579E}"/>
              </a:ext>
            </a:extLst>
          </p:cNvPr>
          <p:cNvGraphicFramePr>
            <a:graphicFrameLocks noGrp="1"/>
          </p:cNvGraphicFramePr>
          <p:nvPr>
            <p:extLst>
              <p:ext uri="{D42A27DB-BD31-4B8C-83A1-F6EECF244321}">
                <p14:modId xmlns:p14="http://schemas.microsoft.com/office/powerpoint/2010/main" val="1950460037"/>
              </p:ext>
            </p:extLst>
          </p:nvPr>
        </p:nvGraphicFramePr>
        <p:xfrm>
          <a:off x="4828473" y="106349"/>
          <a:ext cx="5509941" cy="6678556"/>
        </p:xfrm>
        <a:graphic>
          <a:graphicData uri="http://schemas.openxmlformats.org/drawingml/2006/table">
            <a:tbl>
              <a:tblPr firstRow="1" bandRow="1">
                <a:tableStyleId>{5C22544A-7EE6-4342-B048-85BDC9FD1C3A}</a:tableStyleId>
              </a:tblPr>
              <a:tblGrid>
                <a:gridCol w="5509941">
                  <a:extLst>
                    <a:ext uri="{9D8B030D-6E8A-4147-A177-3AD203B41FA5}">
                      <a16:colId xmlns:a16="http://schemas.microsoft.com/office/drawing/2014/main" val="2198662572"/>
                    </a:ext>
                  </a:extLst>
                </a:gridCol>
              </a:tblGrid>
              <a:tr h="551854">
                <a:tc>
                  <a:txBody>
                    <a:bodyPr/>
                    <a:lstStyle/>
                    <a:p>
                      <a:pPr algn="ctr"/>
                      <a:r>
                        <a:rPr lang="en-US" sz="3200" dirty="0">
                          <a:latin typeface="Times New Roman" panose="02020603050405020304" pitchFamily="18" charset="0"/>
                          <a:cs typeface="Times New Roman" panose="02020603050405020304" pitchFamily="18" charset="0"/>
                        </a:rPr>
                        <a:t>Field Names</a:t>
                      </a:r>
                    </a:p>
                  </a:txBody>
                  <a:tcPr>
                    <a:solidFill>
                      <a:srgbClr val="573A69"/>
                    </a:solidFill>
                  </a:tcPr>
                </a:tc>
                <a:extLst>
                  <a:ext uri="{0D108BD9-81ED-4DB2-BD59-A6C34878D82A}">
                    <a16:rowId xmlns:a16="http://schemas.microsoft.com/office/drawing/2014/main" val="2760849990"/>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ID</a:t>
                      </a:r>
                    </a:p>
                  </a:txBody>
                  <a:tcPr>
                    <a:solidFill>
                      <a:srgbClr val="573A69"/>
                    </a:solidFill>
                  </a:tcPr>
                </a:tc>
                <a:extLst>
                  <a:ext uri="{0D108BD9-81ED-4DB2-BD59-A6C34878D82A}">
                    <a16:rowId xmlns:a16="http://schemas.microsoft.com/office/drawing/2014/main" val="1042213181"/>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Age</a:t>
                      </a:r>
                    </a:p>
                  </a:txBody>
                  <a:tcPr>
                    <a:solidFill>
                      <a:srgbClr val="573A69"/>
                    </a:solidFill>
                  </a:tcPr>
                </a:tc>
                <a:extLst>
                  <a:ext uri="{0D108BD9-81ED-4DB2-BD59-A6C34878D82A}">
                    <a16:rowId xmlns:a16="http://schemas.microsoft.com/office/drawing/2014/main" val="742713324"/>
                  </a:ext>
                </a:extLst>
              </a:tr>
              <a:tr h="4356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bg1"/>
                          </a:solidFill>
                          <a:latin typeface="Times New Roman" panose="02020603050405020304" pitchFamily="18" charset="0"/>
                          <a:cs typeface="Times New Roman" panose="02020603050405020304" pitchFamily="18" charset="0"/>
                        </a:rPr>
                        <a:t>Experience</a:t>
                      </a:r>
                    </a:p>
                  </a:txBody>
                  <a:tcPr>
                    <a:solidFill>
                      <a:srgbClr val="573A69"/>
                    </a:solidFill>
                  </a:tcPr>
                </a:tc>
                <a:extLst>
                  <a:ext uri="{0D108BD9-81ED-4DB2-BD59-A6C34878D82A}">
                    <a16:rowId xmlns:a16="http://schemas.microsoft.com/office/drawing/2014/main" val="1813830256"/>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Income</a:t>
                      </a:r>
                    </a:p>
                  </a:txBody>
                  <a:tcPr>
                    <a:solidFill>
                      <a:srgbClr val="573A69"/>
                    </a:solidFill>
                  </a:tcPr>
                </a:tc>
                <a:extLst>
                  <a:ext uri="{0D108BD9-81ED-4DB2-BD59-A6C34878D82A}">
                    <a16:rowId xmlns:a16="http://schemas.microsoft.com/office/drawing/2014/main" val="2988277525"/>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ZIP Code</a:t>
                      </a:r>
                    </a:p>
                  </a:txBody>
                  <a:tcPr>
                    <a:solidFill>
                      <a:srgbClr val="573A69"/>
                    </a:solidFill>
                  </a:tcPr>
                </a:tc>
                <a:extLst>
                  <a:ext uri="{0D108BD9-81ED-4DB2-BD59-A6C34878D82A}">
                    <a16:rowId xmlns:a16="http://schemas.microsoft.com/office/drawing/2014/main" val="3946412870"/>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Family</a:t>
                      </a:r>
                    </a:p>
                  </a:txBody>
                  <a:tcPr>
                    <a:solidFill>
                      <a:srgbClr val="573A69"/>
                    </a:solidFill>
                  </a:tcPr>
                </a:tc>
                <a:extLst>
                  <a:ext uri="{0D108BD9-81ED-4DB2-BD59-A6C34878D82A}">
                    <a16:rowId xmlns:a16="http://schemas.microsoft.com/office/drawing/2014/main" val="928947862"/>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CCAvg</a:t>
                      </a:r>
                    </a:p>
                  </a:txBody>
                  <a:tcPr>
                    <a:solidFill>
                      <a:srgbClr val="573A69"/>
                    </a:solidFill>
                  </a:tcPr>
                </a:tc>
                <a:extLst>
                  <a:ext uri="{0D108BD9-81ED-4DB2-BD59-A6C34878D82A}">
                    <a16:rowId xmlns:a16="http://schemas.microsoft.com/office/drawing/2014/main" val="636364243"/>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Education</a:t>
                      </a:r>
                    </a:p>
                  </a:txBody>
                  <a:tcPr>
                    <a:solidFill>
                      <a:srgbClr val="573A69"/>
                    </a:solidFill>
                  </a:tcPr>
                </a:tc>
                <a:extLst>
                  <a:ext uri="{0D108BD9-81ED-4DB2-BD59-A6C34878D82A}">
                    <a16:rowId xmlns:a16="http://schemas.microsoft.com/office/drawing/2014/main" val="2967277550"/>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Mortgage</a:t>
                      </a:r>
                    </a:p>
                  </a:txBody>
                  <a:tcPr>
                    <a:solidFill>
                      <a:srgbClr val="573A69"/>
                    </a:solidFill>
                  </a:tcPr>
                </a:tc>
                <a:extLst>
                  <a:ext uri="{0D108BD9-81ED-4DB2-BD59-A6C34878D82A}">
                    <a16:rowId xmlns:a16="http://schemas.microsoft.com/office/drawing/2014/main" val="2817987756"/>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Personal Loan</a:t>
                      </a:r>
                    </a:p>
                  </a:txBody>
                  <a:tcPr>
                    <a:solidFill>
                      <a:srgbClr val="573A69"/>
                    </a:solidFill>
                  </a:tcPr>
                </a:tc>
                <a:extLst>
                  <a:ext uri="{0D108BD9-81ED-4DB2-BD59-A6C34878D82A}">
                    <a16:rowId xmlns:a16="http://schemas.microsoft.com/office/drawing/2014/main" val="3707494857"/>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Securities Account</a:t>
                      </a:r>
                    </a:p>
                  </a:txBody>
                  <a:tcPr>
                    <a:solidFill>
                      <a:srgbClr val="573A69"/>
                    </a:solidFill>
                  </a:tcPr>
                </a:tc>
                <a:extLst>
                  <a:ext uri="{0D108BD9-81ED-4DB2-BD59-A6C34878D82A}">
                    <a16:rowId xmlns:a16="http://schemas.microsoft.com/office/drawing/2014/main" val="4269692334"/>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CD Account</a:t>
                      </a:r>
                    </a:p>
                  </a:txBody>
                  <a:tcPr>
                    <a:solidFill>
                      <a:srgbClr val="573A69"/>
                    </a:solidFill>
                  </a:tcPr>
                </a:tc>
                <a:extLst>
                  <a:ext uri="{0D108BD9-81ED-4DB2-BD59-A6C34878D82A}">
                    <a16:rowId xmlns:a16="http://schemas.microsoft.com/office/drawing/2014/main" val="3426324011"/>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Online</a:t>
                      </a:r>
                    </a:p>
                  </a:txBody>
                  <a:tcPr>
                    <a:solidFill>
                      <a:srgbClr val="573A69"/>
                    </a:solidFill>
                  </a:tcPr>
                </a:tc>
                <a:extLst>
                  <a:ext uri="{0D108BD9-81ED-4DB2-BD59-A6C34878D82A}">
                    <a16:rowId xmlns:a16="http://schemas.microsoft.com/office/drawing/2014/main" val="557394420"/>
                  </a:ext>
                </a:extLst>
              </a:tr>
              <a:tr h="435674">
                <a:tc>
                  <a:txBody>
                    <a:bodyPr/>
                    <a:lstStyle/>
                    <a:p>
                      <a:r>
                        <a:rPr lang="en-US" sz="2000" dirty="0">
                          <a:solidFill>
                            <a:schemeClr val="bg1"/>
                          </a:solidFill>
                          <a:latin typeface="Times New Roman" panose="02020603050405020304" pitchFamily="18" charset="0"/>
                          <a:cs typeface="Times New Roman" panose="02020603050405020304" pitchFamily="18" charset="0"/>
                        </a:rPr>
                        <a:t>Credit Card</a:t>
                      </a:r>
                    </a:p>
                  </a:txBody>
                  <a:tcPr>
                    <a:solidFill>
                      <a:srgbClr val="573A69"/>
                    </a:solidFill>
                  </a:tcPr>
                </a:tc>
                <a:extLst>
                  <a:ext uri="{0D108BD9-81ED-4DB2-BD59-A6C34878D82A}">
                    <a16:rowId xmlns:a16="http://schemas.microsoft.com/office/drawing/2014/main" val="69399901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3"/>
                                        </p:tgtEl>
                                        <p:attrNameLst>
                                          <p:attrName>style.visibility</p:attrName>
                                        </p:attrNameLst>
                                      </p:cBhvr>
                                      <p:to>
                                        <p:strVal val="visible"/>
                                      </p:to>
                                    </p:set>
                                    <p:anim calcmode="lin" valueType="num">
                                      <p:cBhvr additive="base">
                                        <p:cTn id="11" dur="500" fill="hold"/>
                                        <p:tgtEl>
                                          <p:spTgt spid="283"/>
                                        </p:tgtEl>
                                        <p:attrNameLst>
                                          <p:attrName>ppt_x</p:attrName>
                                        </p:attrNameLst>
                                      </p:cBhvr>
                                      <p:tavLst>
                                        <p:tav tm="0">
                                          <p:val>
                                            <p:strVal val="#ppt_x"/>
                                          </p:val>
                                        </p:tav>
                                        <p:tav tm="100000">
                                          <p:val>
                                            <p:strVal val="#ppt_x"/>
                                          </p:val>
                                        </p:tav>
                                      </p:tavLst>
                                    </p:anim>
                                    <p:anim calcmode="lin" valueType="num">
                                      <p:cBhvr additive="base">
                                        <p:cTn id="12" dur="500" fill="hold"/>
                                        <p:tgtEl>
                                          <p:spTgt spid="28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2"/>
                                        </p:tgtEl>
                                        <p:attrNameLst>
                                          <p:attrName>style.visibility</p:attrName>
                                        </p:attrNameLst>
                                      </p:cBhvr>
                                      <p:to>
                                        <p:strVal val="visible"/>
                                      </p:to>
                                    </p:set>
                                    <p:anim calcmode="lin" valueType="num">
                                      <p:cBhvr additive="base">
                                        <p:cTn id="15" dur="500" fill="hold"/>
                                        <p:tgtEl>
                                          <p:spTgt spid="272"/>
                                        </p:tgtEl>
                                        <p:attrNameLst>
                                          <p:attrName>ppt_x</p:attrName>
                                        </p:attrNameLst>
                                      </p:cBhvr>
                                      <p:tavLst>
                                        <p:tav tm="0">
                                          <p:val>
                                            <p:strVal val="#ppt_x"/>
                                          </p:val>
                                        </p:tav>
                                        <p:tav tm="100000">
                                          <p:val>
                                            <p:strVal val="#ppt_x"/>
                                          </p:val>
                                        </p:tav>
                                      </p:tavLst>
                                    </p:anim>
                                    <p:anim calcmode="lin" valueType="num">
                                      <p:cBhvr additive="base">
                                        <p:cTn id="16" dur="500" fill="hold"/>
                                        <p:tgtEl>
                                          <p:spTgt spid="27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1">
                                            <p:txEl>
                                              <p:pRg st="0" end="0"/>
                                            </p:txEl>
                                          </p:spTgt>
                                        </p:tgtEl>
                                        <p:attrNameLst>
                                          <p:attrName>style.visibility</p:attrName>
                                        </p:attrNameLst>
                                      </p:cBhvr>
                                      <p:to>
                                        <p:strVal val="visible"/>
                                      </p:to>
                                    </p:set>
                                    <p:anim calcmode="lin" valueType="num">
                                      <p:cBhvr additive="base">
                                        <p:cTn id="19" dur="500" fill="hold"/>
                                        <p:tgtEl>
                                          <p:spTgt spid="27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1">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1">
                                            <p:txEl>
                                              <p:pRg st="1" end="1"/>
                                            </p:txEl>
                                          </p:spTgt>
                                        </p:tgtEl>
                                        <p:attrNameLst>
                                          <p:attrName>style.visibility</p:attrName>
                                        </p:attrNameLst>
                                      </p:cBhvr>
                                      <p:to>
                                        <p:strVal val="visible"/>
                                      </p:to>
                                    </p:set>
                                    <p:anim calcmode="lin" valueType="num">
                                      <p:cBhvr additive="base">
                                        <p:cTn id="23" dur="500" fill="hold"/>
                                        <p:tgtEl>
                                          <p:spTgt spid="271">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1">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9"/>
                                        </p:tgtEl>
                                        <p:attrNameLst>
                                          <p:attrName>style.visibility</p:attrName>
                                        </p:attrNameLst>
                                      </p:cBhvr>
                                      <p:to>
                                        <p:strVal val="visible"/>
                                      </p:to>
                                    </p:set>
                                    <p:anim calcmode="lin" valueType="num">
                                      <p:cBhvr additive="base">
                                        <p:cTn id="27" dur="500" fill="hold"/>
                                        <p:tgtEl>
                                          <p:spTgt spid="269"/>
                                        </p:tgtEl>
                                        <p:attrNameLst>
                                          <p:attrName>ppt_x</p:attrName>
                                        </p:attrNameLst>
                                      </p:cBhvr>
                                      <p:tavLst>
                                        <p:tav tm="0">
                                          <p:val>
                                            <p:strVal val="#ppt_x"/>
                                          </p:val>
                                        </p:tav>
                                        <p:tav tm="100000">
                                          <p:val>
                                            <p:strVal val="#ppt_x"/>
                                          </p:val>
                                        </p:tav>
                                      </p:tavLst>
                                    </p:anim>
                                    <p:anim calcmode="lin" valueType="num">
                                      <p:cBhvr additive="base">
                                        <p:cTn id="28"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animBg="1"/>
      <p:bldP spid="270" grpId="0"/>
      <p:bldP spid="271" grpId="0" uiExpand="1" build="p"/>
      <p:bldP spid="28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7"/>
          <p:cNvSpPr/>
          <p:nvPr/>
        </p:nvSpPr>
        <p:spPr>
          <a:xfrm>
            <a:off x="0" y="0"/>
            <a:ext cx="2892053" cy="6858000"/>
          </a:xfrm>
          <a:prstGeom prst="rect">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7"/>
          <p:cNvSpPr txBox="1">
            <a:spLocks noGrp="1"/>
          </p:cNvSpPr>
          <p:nvPr>
            <p:ph type="title"/>
          </p:nvPr>
        </p:nvSpPr>
        <p:spPr>
          <a:xfrm>
            <a:off x="-23149" y="340093"/>
            <a:ext cx="2910928" cy="155892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700"/>
              <a:buFont typeface="Georgia"/>
              <a:buNone/>
            </a:pPr>
            <a:r>
              <a:rPr lang="en-US" sz="3700" dirty="0">
                <a:solidFill>
                  <a:schemeClr val="lt1"/>
                </a:solidFill>
                <a:latin typeface="Times New Roman" panose="02020603050405020304" pitchFamily="18" charset="0"/>
                <a:cs typeface="Times New Roman" panose="02020603050405020304" pitchFamily="18" charset="0"/>
              </a:rPr>
              <a:t>A Snippet of the Dataset</a:t>
            </a:r>
            <a:endParaRPr dirty="0">
              <a:latin typeface="Times New Roman" panose="02020603050405020304" pitchFamily="18" charset="0"/>
              <a:cs typeface="Times New Roman" panose="02020603050405020304" pitchFamily="18" charset="0"/>
            </a:endParaRPr>
          </a:p>
        </p:txBody>
      </p:sp>
      <p:grpSp>
        <p:nvGrpSpPr>
          <p:cNvPr id="272" name="Google Shape;272;p7"/>
          <p:cNvGrpSpPr/>
          <p:nvPr/>
        </p:nvGrpSpPr>
        <p:grpSpPr>
          <a:xfrm>
            <a:off x="269875" y="2937533"/>
            <a:ext cx="403226" cy="405083"/>
            <a:chOff x="4841875" y="3978275"/>
            <a:chExt cx="344488" cy="346075"/>
          </a:xfrm>
        </p:grpSpPr>
        <p:sp>
          <p:nvSpPr>
            <p:cNvPr id="273" name="Google Shape;273;p7"/>
            <p:cNvSpPr/>
            <p:nvPr/>
          </p:nvSpPr>
          <p:spPr>
            <a:xfrm>
              <a:off x="4886325" y="3978275"/>
              <a:ext cx="300038" cy="301625"/>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74" name="Google Shape;274;p7"/>
            <p:cNvCxnSpPr/>
            <p:nvPr/>
          </p:nvCxnSpPr>
          <p:spPr>
            <a:xfrm>
              <a:off x="4938713" y="403860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5" name="Google Shape;275;p7"/>
            <p:cNvCxnSpPr/>
            <p:nvPr/>
          </p:nvCxnSpPr>
          <p:spPr>
            <a:xfrm>
              <a:off x="4938713" y="406876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6" name="Google Shape;276;p7"/>
            <p:cNvCxnSpPr/>
            <p:nvPr/>
          </p:nvCxnSpPr>
          <p:spPr>
            <a:xfrm>
              <a:off x="4938713" y="4098925"/>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7" name="Google Shape;277;p7"/>
            <p:cNvCxnSpPr/>
            <p:nvPr/>
          </p:nvCxnSpPr>
          <p:spPr>
            <a:xfrm>
              <a:off x="4938713" y="4129088"/>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8" name="Google Shape;278;p7"/>
            <p:cNvCxnSpPr/>
            <p:nvPr/>
          </p:nvCxnSpPr>
          <p:spPr>
            <a:xfrm>
              <a:off x="4938713" y="4159250"/>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79" name="Google Shape;279;p7"/>
            <p:cNvCxnSpPr/>
            <p:nvPr/>
          </p:nvCxnSpPr>
          <p:spPr>
            <a:xfrm>
              <a:off x="4938713" y="4189413"/>
              <a:ext cx="195263" cy="0"/>
            </a:xfrm>
            <a:prstGeom prst="straightConnector1">
              <a:avLst/>
            </a:prstGeom>
            <a:noFill/>
            <a:ln w="12700" cap="flat" cmpd="sng">
              <a:solidFill>
                <a:schemeClr val="lt1"/>
              </a:solidFill>
              <a:prstDash val="solid"/>
              <a:round/>
              <a:headEnd type="none" w="med" len="med"/>
              <a:tailEnd type="none" w="med" len="med"/>
            </a:ln>
          </p:spPr>
        </p:cxnSp>
        <p:cxnSp>
          <p:nvCxnSpPr>
            <p:cNvPr id="280" name="Google Shape;280;p7"/>
            <p:cNvCxnSpPr/>
            <p:nvPr/>
          </p:nvCxnSpPr>
          <p:spPr>
            <a:xfrm>
              <a:off x="4938713" y="4219575"/>
              <a:ext cx="90488" cy="0"/>
            </a:xfrm>
            <a:prstGeom prst="straightConnector1">
              <a:avLst/>
            </a:prstGeom>
            <a:noFill/>
            <a:ln w="12700" cap="flat" cmpd="sng">
              <a:solidFill>
                <a:schemeClr val="lt1"/>
              </a:solidFill>
              <a:prstDash val="solid"/>
              <a:round/>
              <a:headEnd type="none" w="med" len="med"/>
              <a:tailEnd type="none" w="med" len="med"/>
            </a:ln>
          </p:spPr>
        </p:cxnSp>
        <p:sp>
          <p:nvSpPr>
            <p:cNvPr id="281" name="Google Shape;281;p7"/>
            <p:cNvSpPr/>
            <p:nvPr/>
          </p:nvSpPr>
          <p:spPr>
            <a:xfrm>
              <a:off x="4841875" y="4038600"/>
              <a:ext cx="285750" cy="285750"/>
            </a:xfrm>
            <a:custGeom>
              <a:avLst/>
              <a:gdLst/>
              <a:ahLst/>
              <a:cxnLst/>
              <a:rect l="l" t="t" r="r" b="b"/>
              <a:pathLst>
                <a:path w="180" h="180" extrusionOk="0">
                  <a:moveTo>
                    <a:pt x="28" y="0"/>
                  </a:moveTo>
                  <a:lnTo>
                    <a:pt x="0" y="0"/>
                  </a:lnTo>
                  <a:lnTo>
                    <a:pt x="0" y="180"/>
                  </a:lnTo>
                  <a:lnTo>
                    <a:pt x="180" y="180"/>
                  </a:lnTo>
                  <a:lnTo>
                    <a:pt x="180" y="152"/>
                  </a:lnTo>
                </a:path>
              </a:pathLst>
            </a:custGeom>
            <a:noFill/>
            <a:ln w="1270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3" name="Google Shape;283;p7"/>
          <p:cNvSpPr/>
          <p:nvPr/>
        </p:nvSpPr>
        <p:spPr>
          <a:xfrm>
            <a:off x="-23149" y="2351299"/>
            <a:ext cx="2892053" cy="44956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262626"/>
                </a:solidFill>
                <a:latin typeface="Times New Roman" panose="02020603050405020304" pitchFamily="18" charset="0"/>
                <a:ea typeface="Quattrocento Sans"/>
                <a:cs typeface="Times New Roman" panose="02020603050405020304" pitchFamily="18" charset="0"/>
                <a:sym typeface="Quattrocento Sans"/>
              </a:rPr>
              <a:t>Bank Personal Loan dataset</a:t>
            </a:r>
            <a:endParaRPr sz="1600" b="1" dirty="0">
              <a:solidFill>
                <a:srgbClr val="262626"/>
              </a:solidFill>
              <a:latin typeface="Times New Roman" panose="02020603050405020304" pitchFamily="18" charset="0"/>
              <a:ea typeface="Calibri"/>
              <a:cs typeface="Times New Roman" panose="02020603050405020304" pitchFamily="18" charset="0"/>
              <a:sym typeface="Calibri"/>
            </a:endParaRPr>
          </a:p>
        </p:txBody>
      </p:sp>
      <p:pic>
        <p:nvPicPr>
          <p:cNvPr id="4" name="Picture 3">
            <a:extLst>
              <a:ext uri="{FF2B5EF4-FFF2-40B4-BE49-F238E27FC236}">
                <a16:creationId xmlns:a16="http://schemas.microsoft.com/office/drawing/2014/main" id="{DF5E8CE6-9CC9-0F49-A40F-F43A485954F6}"/>
              </a:ext>
            </a:extLst>
          </p:cNvPr>
          <p:cNvPicPr>
            <a:picLocks noChangeAspect="1"/>
          </p:cNvPicPr>
          <p:nvPr/>
        </p:nvPicPr>
        <p:blipFill>
          <a:blip r:embed="rId3"/>
          <a:stretch>
            <a:fillRect/>
          </a:stretch>
        </p:blipFill>
        <p:spPr>
          <a:xfrm>
            <a:off x="2887778" y="947854"/>
            <a:ext cx="9304222" cy="5073805"/>
          </a:xfrm>
          <a:prstGeom prst="rect">
            <a:avLst/>
          </a:prstGeom>
        </p:spPr>
      </p:pic>
    </p:spTree>
    <p:extLst>
      <p:ext uri="{BB962C8B-B14F-4D97-AF65-F5344CB8AC3E}">
        <p14:creationId xmlns:p14="http://schemas.microsoft.com/office/powerpoint/2010/main" val="104899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000"/>
                                        <p:tgtEl>
                                          <p:spTgt spid="270"/>
                                        </p:tgtEl>
                                      </p:cBhvr>
                                    </p:animEffect>
                                    <p:anim calcmode="lin" valueType="num">
                                      <p:cBhvr>
                                        <p:cTn id="8" dur="1000" fill="hold"/>
                                        <p:tgtEl>
                                          <p:spTgt spid="270"/>
                                        </p:tgtEl>
                                        <p:attrNameLst>
                                          <p:attrName>ppt_x</p:attrName>
                                        </p:attrNameLst>
                                      </p:cBhvr>
                                      <p:tavLst>
                                        <p:tav tm="0">
                                          <p:val>
                                            <p:strVal val="#ppt_x"/>
                                          </p:val>
                                        </p:tav>
                                        <p:tav tm="100000">
                                          <p:val>
                                            <p:strVal val="#ppt_x"/>
                                          </p:val>
                                        </p:tav>
                                      </p:tavLst>
                                    </p:anim>
                                    <p:anim calcmode="lin" valueType="num">
                                      <p:cBhvr>
                                        <p:cTn id="9" dur="1000" fill="hold"/>
                                        <p:tgtEl>
                                          <p:spTgt spid="27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fade">
                                      <p:cBhvr>
                                        <p:cTn id="12" dur="1000"/>
                                        <p:tgtEl>
                                          <p:spTgt spid="283"/>
                                        </p:tgtEl>
                                      </p:cBhvr>
                                    </p:animEffect>
                                    <p:anim calcmode="lin" valueType="num">
                                      <p:cBhvr>
                                        <p:cTn id="13" dur="1000" fill="hold"/>
                                        <p:tgtEl>
                                          <p:spTgt spid="283"/>
                                        </p:tgtEl>
                                        <p:attrNameLst>
                                          <p:attrName>ppt_x</p:attrName>
                                        </p:attrNameLst>
                                      </p:cBhvr>
                                      <p:tavLst>
                                        <p:tav tm="0">
                                          <p:val>
                                            <p:strVal val="#ppt_x"/>
                                          </p:val>
                                        </p:tav>
                                        <p:tav tm="100000">
                                          <p:val>
                                            <p:strVal val="#ppt_x"/>
                                          </p:val>
                                        </p:tav>
                                      </p:tavLst>
                                    </p:anim>
                                    <p:anim calcmode="lin" valueType="num">
                                      <p:cBhvr>
                                        <p:cTn id="14" dur="1000" fill="hold"/>
                                        <p:tgtEl>
                                          <p:spTgt spid="28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2"/>
                                        </p:tgtEl>
                                        <p:attrNameLst>
                                          <p:attrName>style.visibility</p:attrName>
                                        </p:attrNameLst>
                                      </p:cBhvr>
                                      <p:to>
                                        <p:strVal val="visible"/>
                                      </p:to>
                                    </p:set>
                                    <p:animEffect transition="in" filter="fade">
                                      <p:cBhvr>
                                        <p:cTn id="17" dur="1000"/>
                                        <p:tgtEl>
                                          <p:spTgt spid="272"/>
                                        </p:tgtEl>
                                      </p:cBhvr>
                                    </p:animEffect>
                                    <p:anim calcmode="lin" valueType="num">
                                      <p:cBhvr>
                                        <p:cTn id="18" dur="1000" fill="hold"/>
                                        <p:tgtEl>
                                          <p:spTgt spid="272"/>
                                        </p:tgtEl>
                                        <p:attrNameLst>
                                          <p:attrName>ppt_x</p:attrName>
                                        </p:attrNameLst>
                                      </p:cBhvr>
                                      <p:tavLst>
                                        <p:tav tm="0">
                                          <p:val>
                                            <p:strVal val="#ppt_x"/>
                                          </p:val>
                                        </p:tav>
                                        <p:tav tm="100000">
                                          <p:val>
                                            <p:strVal val="#ppt_x"/>
                                          </p:val>
                                        </p:tav>
                                      </p:tavLst>
                                    </p:anim>
                                    <p:anim calcmode="lin" valueType="num">
                                      <p:cBhvr>
                                        <p:cTn id="19" dur="1000" fill="hold"/>
                                        <p:tgtEl>
                                          <p:spTgt spid="27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9"/>
                                        </p:tgtEl>
                                        <p:attrNameLst>
                                          <p:attrName>style.visibility</p:attrName>
                                        </p:attrNameLst>
                                      </p:cBhvr>
                                      <p:to>
                                        <p:strVal val="visible"/>
                                      </p:to>
                                    </p:set>
                                    <p:animEffect transition="in" filter="fade">
                                      <p:cBhvr>
                                        <p:cTn id="22" dur="1000"/>
                                        <p:tgtEl>
                                          <p:spTgt spid="269"/>
                                        </p:tgtEl>
                                      </p:cBhvr>
                                    </p:animEffect>
                                    <p:anim calcmode="lin" valueType="num">
                                      <p:cBhvr>
                                        <p:cTn id="23" dur="1000" fill="hold"/>
                                        <p:tgtEl>
                                          <p:spTgt spid="269"/>
                                        </p:tgtEl>
                                        <p:attrNameLst>
                                          <p:attrName>ppt_x</p:attrName>
                                        </p:attrNameLst>
                                      </p:cBhvr>
                                      <p:tavLst>
                                        <p:tav tm="0">
                                          <p:val>
                                            <p:strVal val="#ppt_x"/>
                                          </p:val>
                                        </p:tav>
                                        <p:tav tm="100000">
                                          <p:val>
                                            <p:strVal val="#ppt_x"/>
                                          </p:val>
                                        </p:tav>
                                      </p:tavLst>
                                    </p:anim>
                                    <p:anim calcmode="lin" valueType="num">
                                      <p:cBhvr>
                                        <p:cTn id="24" dur="1000" fill="hold"/>
                                        <p:tgtEl>
                                          <p:spTgt spid="26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animBg="1"/>
      <p:bldP spid="270" grpId="0"/>
      <p:bldP spid="2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p:nvPr/>
        </p:nvSpPr>
        <p:spPr>
          <a:xfrm>
            <a:off x="838201" y="2928616"/>
            <a:ext cx="2480593" cy="923330"/>
          </a:xfrm>
          <a:prstGeom prst="round2SameRect">
            <a:avLst>
              <a:gd name="adj1" fmla="val 16667"/>
              <a:gd name="adj2" fmla="val 0"/>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3">
                  <a:lumMod val="50000"/>
                </a:schemeClr>
              </a:solidFill>
              <a:latin typeface="Times New Roman" panose="02020603050405020304" pitchFamily="18" charset="0"/>
              <a:ea typeface="Calibri"/>
              <a:cs typeface="Times New Roman" panose="02020603050405020304" pitchFamily="18" charset="0"/>
              <a:sym typeface="Calibri"/>
            </a:endParaRPr>
          </a:p>
        </p:txBody>
      </p:sp>
      <p:sp>
        <p:nvSpPr>
          <p:cNvPr id="121" name="Google Shape;121;p4"/>
          <p:cNvSpPr/>
          <p:nvPr/>
        </p:nvSpPr>
        <p:spPr>
          <a:xfrm rot="10800000">
            <a:off x="3516537" y="3851946"/>
            <a:ext cx="2480593" cy="923330"/>
          </a:xfrm>
          <a:prstGeom prst="round2SameRect">
            <a:avLst>
              <a:gd name="adj1" fmla="val 16667"/>
              <a:gd name="adj2" fmla="val 0"/>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2" name="Google Shape;122;p4"/>
          <p:cNvSpPr/>
          <p:nvPr/>
        </p:nvSpPr>
        <p:spPr>
          <a:xfrm>
            <a:off x="6194872" y="2928616"/>
            <a:ext cx="2480593" cy="923330"/>
          </a:xfrm>
          <a:prstGeom prst="round2SameRect">
            <a:avLst>
              <a:gd name="adj1" fmla="val 16667"/>
              <a:gd name="adj2" fmla="val 0"/>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3" name="Google Shape;123;p4"/>
          <p:cNvSpPr/>
          <p:nvPr/>
        </p:nvSpPr>
        <p:spPr>
          <a:xfrm rot="10800000">
            <a:off x="8873208" y="3851946"/>
            <a:ext cx="2480593" cy="923330"/>
          </a:xfrm>
          <a:prstGeom prst="round2SameRect">
            <a:avLst>
              <a:gd name="adj1" fmla="val 16667"/>
              <a:gd name="adj2" fmla="val 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5" name="Google Shape;125;p4"/>
          <p:cNvSpPr txBox="1">
            <a:spLocks noGrp="1"/>
          </p:cNvSpPr>
          <p:nvPr>
            <p:ph type="sldNum" idx="12"/>
          </p:nvPr>
        </p:nvSpPr>
        <p:spPr>
          <a:xfrm>
            <a:off x="905435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26" name="Google Shape;126;p4"/>
          <p:cNvSpPr txBox="1"/>
          <p:nvPr/>
        </p:nvSpPr>
        <p:spPr>
          <a:xfrm>
            <a:off x="3862165" y="3836558"/>
            <a:ext cx="2078041"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Data Preparation</a:t>
            </a:r>
            <a:endParaRPr dirty="0">
              <a:latin typeface="Times New Roman" panose="02020603050405020304" pitchFamily="18" charset="0"/>
              <a:cs typeface="Times New Roman" panose="02020603050405020304" pitchFamily="18" charset="0"/>
            </a:endParaRPr>
          </a:p>
        </p:txBody>
      </p:sp>
      <p:sp>
        <p:nvSpPr>
          <p:cNvPr id="127" name="Google Shape;127;p4"/>
          <p:cNvSpPr txBox="1"/>
          <p:nvPr/>
        </p:nvSpPr>
        <p:spPr>
          <a:xfrm>
            <a:off x="9054353" y="3836558"/>
            <a:ext cx="2132760" cy="95410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dirty="0">
                <a:solidFill>
                  <a:schemeClr val="lt1"/>
                </a:solidFill>
                <a:latin typeface="Times New Roman" panose="02020603050405020304" pitchFamily="18" charset="0"/>
                <a:ea typeface="Calibri"/>
                <a:cs typeface="Times New Roman" panose="02020603050405020304" pitchFamily="18" charset="0"/>
                <a:sym typeface="Calibri"/>
              </a:rPr>
              <a:t>Interpreting the Results</a:t>
            </a:r>
            <a:endParaRPr sz="2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8" name="Google Shape;128;p4"/>
          <p:cNvSpPr txBox="1"/>
          <p:nvPr/>
        </p:nvSpPr>
        <p:spPr>
          <a:xfrm>
            <a:off x="1181195" y="3128671"/>
            <a:ext cx="2087119"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Data Source</a:t>
            </a:r>
            <a:endParaRPr sz="2800" b="1"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29" name="Google Shape;129;p4"/>
          <p:cNvSpPr txBox="1"/>
          <p:nvPr/>
        </p:nvSpPr>
        <p:spPr>
          <a:xfrm>
            <a:off x="6540501" y="3128671"/>
            <a:ext cx="1756075"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dirty="0">
                <a:solidFill>
                  <a:schemeClr val="lt1"/>
                </a:solidFill>
                <a:latin typeface="Times New Roman" panose="02020603050405020304" pitchFamily="18" charset="0"/>
                <a:ea typeface="Calibri"/>
                <a:cs typeface="Times New Roman" panose="02020603050405020304" pitchFamily="18" charset="0"/>
                <a:sym typeface="Calibri"/>
              </a:rPr>
              <a:t>Modeling</a:t>
            </a:r>
            <a:endParaRPr sz="2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30" name="Google Shape;130;p4"/>
          <p:cNvSpPr/>
          <p:nvPr/>
        </p:nvSpPr>
        <p:spPr>
          <a:xfrm>
            <a:off x="838201" y="4009683"/>
            <a:ext cx="2480594" cy="492443"/>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Times New Roman" panose="02020603050405020304" pitchFamily="18" charset="0"/>
                <a:ea typeface="Quattrocento Sans"/>
                <a:cs typeface="Times New Roman" panose="02020603050405020304" pitchFamily="18" charset="0"/>
                <a:sym typeface="Quattrocento Sans"/>
              </a:rPr>
              <a:t>Data Sources</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600"/>
              <a:buFont typeface="Arial"/>
              <a:buChar char="•"/>
            </a:pPr>
            <a:r>
              <a:rPr lang="en-US" sz="1600" dirty="0">
                <a:solidFill>
                  <a:schemeClr val="dk1"/>
                </a:solidFill>
                <a:latin typeface="Times New Roman" panose="02020603050405020304" pitchFamily="18" charset="0"/>
                <a:ea typeface="Quattrocento Sans"/>
                <a:cs typeface="Times New Roman" panose="02020603050405020304" pitchFamily="18" charset="0"/>
                <a:sym typeface="Quattrocento Sans"/>
              </a:rPr>
              <a:t>Dataset Description</a:t>
            </a:r>
            <a:endParaRPr dirty="0">
              <a:latin typeface="Times New Roman" panose="02020603050405020304" pitchFamily="18" charset="0"/>
              <a:cs typeface="Times New Roman" panose="02020603050405020304" pitchFamily="18" charset="0"/>
            </a:endParaRPr>
          </a:p>
        </p:txBody>
      </p:sp>
      <p:sp>
        <p:nvSpPr>
          <p:cNvPr id="131" name="Google Shape;131;p4"/>
          <p:cNvSpPr/>
          <p:nvPr/>
        </p:nvSpPr>
        <p:spPr>
          <a:xfrm>
            <a:off x="6285445" y="4009683"/>
            <a:ext cx="2390020" cy="553998"/>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Technique/solution</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Inputs/output </a:t>
            </a:r>
            <a:endParaRPr>
              <a:latin typeface="Times New Roman" panose="02020603050405020304" pitchFamily="18" charset="0"/>
              <a:cs typeface="Times New Roman" panose="02020603050405020304" pitchFamily="18" charset="0"/>
            </a:endParaRPr>
          </a:p>
        </p:txBody>
      </p:sp>
      <p:sp>
        <p:nvSpPr>
          <p:cNvPr id="132" name="Google Shape;132;p4"/>
          <p:cNvSpPr/>
          <p:nvPr/>
        </p:nvSpPr>
        <p:spPr>
          <a:xfrm>
            <a:off x="3573459" y="2561756"/>
            <a:ext cx="2480594" cy="1107996"/>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Cleaning</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Validation</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Visualization</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Data partition</a:t>
            </a:r>
            <a:endParaRPr dirty="0">
              <a:latin typeface="Times New Roman" panose="02020603050405020304" pitchFamily="18" charset="0"/>
              <a:cs typeface="Times New Roman" panose="02020603050405020304" pitchFamily="18" charset="0"/>
            </a:endParaRPr>
          </a:p>
        </p:txBody>
      </p:sp>
      <p:sp>
        <p:nvSpPr>
          <p:cNvPr id="133" name="Google Shape;133;p4"/>
          <p:cNvSpPr/>
          <p:nvPr/>
        </p:nvSpPr>
        <p:spPr>
          <a:xfrm>
            <a:off x="9021094" y="2762240"/>
            <a:ext cx="2225927" cy="830997"/>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Evaluation</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Recommendations</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Times New Roman" panose="02020603050405020304" pitchFamily="18" charset="0"/>
                <a:ea typeface="Calibri"/>
                <a:cs typeface="Times New Roman" panose="02020603050405020304" pitchFamily="18" charset="0"/>
                <a:sym typeface="Calibri"/>
              </a:rPr>
              <a:t>Future Work</a:t>
            </a:r>
            <a:endParaRPr>
              <a:latin typeface="Times New Roman" panose="02020603050405020304" pitchFamily="18" charset="0"/>
              <a:cs typeface="Times New Roman" panose="02020603050405020304" pitchFamily="18" charset="0"/>
            </a:endParaRPr>
          </a:p>
        </p:txBody>
      </p:sp>
      <p:sp>
        <p:nvSpPr>
          <p:cNvPr id="134" name="Google Shape;134;p4"/>
          <p:cNvSpPr/>
          <p:nvPr/>
        </p:nvSpPr>
        <p:spPr>
          <a:xfrm>
            <a:off x="1707022" y="1905105"/>
            <a:ext cx="742950" cy="742950"/>
          </a:xfrm>
          <a:prstGeom prst="ellipse">
            <a:avLst/>
          </a:prstGeom>
          <a:solidFill>
            <a:srgbClr val="5F49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1</a:t>
            </a:r>
            <a:endParaRPr dirty="0">
              <a:latin typeface="Times New Roman" panose="02020603050405020304" pitchFamily="18" charset="0"/>
              <a:cs typeface="Times New Roman" panose="02020603050405020304" pitchFamily="18" charset="0"/>
            </a:endParaRPr>
          </a:p>
        </p:txBody>
      </p:sp>
      <p:sp>
        <p:nvSpPr>
          <p:cNvPr id="135" name="Google Shape;135;p4"/>
          <p:cNvSpPr/>
          <p:nvPr/>
        </p:nvSpPr>
        <p:spPr>
          <a:xfrm>
            <a:off x="7063692" y="1905105"/>
            <a:ext cx="742950" cy="742950"/>
          </a:xfrm>
          <a:prstGeom prst="ellipse">
            <a:avLst/>
          </a:prstGeom>
          <a:solidFill>
            <a:srgbClr val="1736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3</a:t>
            </a:r>
            <a:endParaRPr dirty="0">
              <a:latin typeface="Times New Roman" panose="02020603050405020304" pitchFamily="18" charset="0"/>
              <a:cs typeface="Times New Roman" panose="02020603050405020304" pitchFamily="18" charset="0"/>
            </a:endParaRPr>
          </a:p>
        </p:txBody>
      </p:sp>
      <p:sp>
        <p:nvSpPr>
          <p:cNvPr id="136" name="Google Shape;136;p4"/>
          <p:cNvSpPr/>
          <p:nvPr/>
        </p:nvSpPr>
        <p:spPr>
          <a:xfrm>
            <a:off x="4385358" y="5052276"/>
            <a:ext cx="742950" cy="742950"/>
          </a:xfrm>
          <a:prstGeom prst="ellipse">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a:cs typeface="Times New Roman" panose="02020603050405020304" pitchFamily="18" charset="0"/>
                <a:sym typeface="Calibri"/>
              </a:rPr>
              <a:t>2</a:t>
            </a:r>
            <a:endParaRPr dirty="0">
              <a:latin typeface="Times New Roman" panose="02020603050405020304" pitchFamily="18" charset="0"/>
              <a:cs typeface="Times New Roman" panose="02020603050405020304" pitchFamily="18" charset="0"/>
            </a:endParaRPr>
          </a:p>
        </p:txBody>
      </p:sp>
      <p:sp>
        <p:nvSpPr>
          <p:cNvPr id="137" name="Google Shape;137;p4"/>
          <p:cNvSpPr/>
          <p:nvPr/>
        </p:nvSpPr>
        <p:spPr>
          <a:xfrm>
            <a:off x="9742029" y="5052276"/>
            <a:ext cx="742950" cy="74295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panose="02020603050405020304" pitchFamily="18" charset="0"/>
                <a:ea typeface="Calibri"/>
                <a:cs typeface="Times New Roman" panose="02020603050405020304" pitchFamily="18" charset="0"/>
                <a:sym typeface="Calibri"/>
              </a:rPr>
              <a:t>4</a:t>
            </a:r>
            <a:endParaRPr>
              <a:latin typeface="Times New Roman" panose="02020603050405020304" pitchFamily="18" charset="0"/>
              <a:cs typeface="Times New Roman" panose="02020603050405020304" pitchFamily="18" charset="0"/>
            </a:endParaRPr>
          </a:p>
        </p:txBody>
      </p:sp>
      <p:grpSp>
        <p:nvGrpSpPr>
          <p:cNvPr id="138" name="Google Shape;138;p4"/>
          <p:cNvGrpSpPr/>
          <p:nvPr/>
        </p:nvGrpSpPr>
        <p:grpSpPr>
          <a:xfrm>
            <a:off x="660696" y="3400067"/>
            <a:ext cx="643467" cy="643467"/>
            <a:chOff x="5452533" y="822854"/>
            <a:chExt cx="643467" cy="643467"/>
          </a:xfrm>
        </p:grpSpPr>
        <p:sp>
          <p:nvSpPr>
            <p:cNvPr id="139" name="Google Shape;139;p4"/>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40" name="Google Shape;140;p4"/>
            <p:cNvGrpSpPr/>
            <p:nvPr/>
          </p:nvGrpSpPr>
          <p:grpSpPr>
            <a:xfrm>
              <a:off x="5631916" y="1001580"/>
              <a:ext cx="284701" cy="286014"/>
              <a:chOff x="7005638" y="3978275"/>
              <a:chExt cx="344488" cy="346076"/>
            </a:xfrm>
          </p:grpSpPr>
          <p:cxnSp>
            <p:nvCxnSpPr>
              <p:cNvPr id="141" name="Google Shape;141;p4"/>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142" name="Google Shape;142;p4"/>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143" name="Google Shape;143;p4"/>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44" name="Google Shape;144;p4"/>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145" name="Google Shape;145;p4"/>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46" name="Google Shape;146;p4"/>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147" name="Google Shape;147;p4"/>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48" name="Google Shape;148;p4"/>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grpSp>
        <p:nvGrpSpPr>
          <p:cNvPr id="149" name="Google Shape;149;p4"/>
          <p:cNvGrpSpPr/>
          <p:nvPr/>
        </p:nvGrpSpPr>
        <p:grpSpPr>
          <a:xfrm>
            <a:off x="3394732" y="3711618"/>
            <a:ext cx="643467" cy="643467"/>
            <a:chOff x="5452533" y="2295736"/>
            <a:chExt cx="643467" cy="643467"/>
          </a:xfrm>
        </p:grpSpPr>
        <p:sp>
          <p:nvSpPr>
            <p:cNvPr id="150" name="Google Shape;150;p4"/>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51" name="Google Shape;151;p4"/>
            <p:cNvGrpSpPr/>
            <p:nvPr/>
          </p:nvGrpSpPr>
          <p:grpSpPr>
            <a:xfrm>
              <a:off x="5631260" y="2493487"/>
              <a:ext cx="286013" cy="247965"/>
              <a:chOff x="7726363" y="3648076"/>
              <a:chExt cx="346075" cy="300038"/>
            </a:xfrm>
          </p:grpSpPr>
          <p:sp>
            <p:nvSpPr>
              <p:cNvPr id="152" name="Google Shape;152;p4"/>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3" name="Google Shape;153;p4"/>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154" name="Google Shape;154;p4"/>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155" name="Google Shape;155;p4"/>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6" name="Google Shape;156;p4"/>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157" name="Google Shape;157;p4"/>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58" name="Google Shape;158;p4"/>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cxnSp>
            <p:nvCxnSpPr>
              <p:cNvPr id="159" name="Google Shape;159;p4"/>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160" name="Google Shape;160;p4"/>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161" name="Google Shape;161;p4"/>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162" name="Google Shape;162;p4"/>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163" name="Google Shape;163;p4"/>
          <p:cNvGrpSpPr/>
          <p:nvPr/>
        </p:nvGrpSpPr>
        <p:grpSpPr>
          <a:xfrm>
            <a:off x="8244267" y="2708048"/>
            <a:ext cx="643467" cy="643467"/>
            <a:chOff x="5452533" y="3768618"/>
            <a:chExt cx="643467" cy="643467"/>
          </a:xfrm>
        </p:grpSpPr>
        <p:sp>
          <p:nvSpPr>
            <p:cNvPr id="164" name="Google Shape;164;p4"/>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165" name="Google Shape;165;p4"/>
            <p:cNvGrpSpPr/>
            <p:nvPr/>
          </p:nvGrpSpPr>
          <p:grpSpPr>
            <a:xfrm>
              <a:off x="5631260" y="3947345"/>
              <a:ext cx="286013" cy="286013"/>
              <a:chOff x="8447088" y="3255963"/>
              <a:chExt cx="346075" cy="346075"/>
            </a:xfrm>
          </p:grpSpPr>
          <p:sp>
            <p:nvSpPr>
              <p:cNvPr id="166" name="Google Shape;166;p4"/>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67" name="Google Shape;167;p4"/>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68" name="Google Shape;168;p4"/>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ea typeface="Calibri"/>
                  <a:cs typeface="Times New Roman" panose="02020603050405020304" pitchFamily="18" charset="0"/>
                  <a:sym typeface="Calibri"/>
                </a:endParaRPr>
              </a:p>
            </p:txBody>
          </p:sp>
        </p:grpSp>
      </p:grpSp>
      <p:grpSp>
        <p:nvGrpSpPr>
          <p:cNvPr id="169" name="Google Shape;169;p4"/>
          <p:cNvGrpSpPr/>
          <p:nvPr/>
        </p:nvGrpSpPr>
        <p:grpSpPr>
          <a:xfrm>
            <a:off x="10859825" y="4024169"/>
            <a:ext cx="794867" cy="724178"/>
            <a:chOff x="5387669" y="5200806"/>
            <a:chExt cx="872864" cy="724178"/>
          </a:xfrm>
        </p:grpSpPr>
        <p:sp>
          <p:nvSpPr>
            <p:cNvPr id="170" name="Google Shape;170;p4"/>
            <p:cNvSpPr/>
            <p:nvPr/>
          </p:nvSpPr>
          <p:spPr>
            <a:xfrm>
              <a:off x="5387669" y="5200806"/>
              <a:ext cx="872864" cy="72417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71" name="Google Shape;171;p4"/>
            <p:cNvGrpSpPr/>
            <p:nvPr/>
          </p:nvGrpSpPr>
          <p:grpSpPr>
            <a:xfrm>
              <a:off x="5631554" y="5365711"/>
              <a:ext cx="306753" cy="340536"/>
              <a:chOff x="6282098" y="4994979"/>
              <a:chExt cx="371171" cy="412047"/>
            </a:xfrm>
          </p:grpSpPr>
          <p:sp>
            <p:nvSpPr>
              <p:cNvPr id="172" name="Google Shape;172;p4"/>
              <p:cNvSpPr/>
              <p:nvPr/>
            </p:nvSpPr>
            <p:spPr>
              <a:xfrm>
                <a:off x="6299200"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73" name="Google Shape;173;p4"/>
              <p:cNvCxnSpPr/>
              <p:nvPr/>
            </p:nvCxnSpPr>
            <p:spPr>
              <a:xfrm>
                <a:off x="6434138" y="5167313"/>
                <a:ext cx="60325" cy="0"/>
              </a:xfrm>
              <a:prstGeom prst="straightConnector1">
                <a:avLst/>
              </a:prstGeom>
              <a:noFill/>
              <a:ln w="12700" cap="rnd" cmpd="sng">
                <a:solidFill>
                  <a:schemeClr val="accent2"/>
                </a:solidFill>
                <a:prstDash val="solid"/>
                <a:round/>
                <a:headEnd type="none" w="med" len="med"/>
                <a:tailEnd type="none" w="med" len="med"/>
              </a:ln>
            </p:spPr>
          </p:cxnSp>
          <p:cxnSp>
            <p:nvCxnSpPr>
              <p:cNvPr id="174" name="Google Shape;174;p4"/>
              <p:cNvCxnSpPr/>
              <p:nvPr/>
            </p:nvCxnSpPr>
            <p:spPr>
              <a:xfrm>
                <a:off x="6403975" y="5197476"/>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75" name="Google Shape;175;p4"/>
              <p:cNvCxnSpPr/>
              <p:nvPr/>
            </p:nvCxnSpPr>
            <p:spPr>
              <a:xfrm>
                <a:off x="6403975" y="5227638"/>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176" name="Google Shape;176;p4"/>
              <p:cNvCxnSpPr/>
              <p:nvPr/>
            </p:nvCxnSpPr>
            <p:spPr>
              <a:xfrm>
                <a:off x="6403975" y="5257801"/>
                <a:ext cx="90488" cy="0"/>
              </a:xfrm>
              <a:prstGeom prst="straightConnector1">
                <a:avLst/>
              </a:prstGeom>
              <a:noFill/>
              <a:ln w="12700" cap="rnd" cmpd="sng">
                <a:solidFill>
                  <a:schemeClr val="accent2"/>
                </a:solidFill>
                <a:prstDash val="solid"/>
                <a:round/>
                <a:headEnd type="none" w="med" len="med"/>
                <a:tailEnd type="none" w="med" len="med"/>
              </a:ln>
            </p:spPr>
          </p:cxnSp>
          <p:sp>
            <p:nvSpPr>
              <p:cNvPr id="177" name="Google Shape;177;p4"/>
              <p:cNvSpPr/>
              <p:nvPr/>
            </p:nvSpPr>
            <p:spPr>
              <a:xfrm>
                <a:off x="6282098" y="4994979"/>
                <a:ext cx="371171" cy="412047"/>
              </a:xfrm>
              <a:prstGeom prst="rect">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 name="Rectangle 1">
            <a:extLst>
              <a:ext uri="{FF2B5EF4-FFF2-40B4-BE49-F238E27FC236}">
                <a16:creationId xmlns:a16="http://schemas.microsoft.com/office/drawing/2014/main" id="{8EA227FA-E3E6-3F47-85AD-63ADD851C9F8}"/>
              </a:ext>
            </a:extLst>
          </p:cNvPr>
          <p:cNvSpPr/>
          <p:nvPr/>
        </p:nvSpPr>
        <p:spPr>
          <a:xfrm>
            <a:off x="715196" y="203101"/>
            <a:ext cx="10959352" cy="1191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Times New Roman" panose="02020603050405020304" pitchFamily="18" charset="0"/>
                <a:cs typeface="Times New Roman" panose="02020603050405020304" pitchFamily="18" charset="0"/>
              </a:rPr>
              <a:t>Project Flow</a:t>
            </a:r>
          </a:p>
        </p:txBody>
      </p:sp>
      <p:sp>
        <p:nvSpPr>
          <p:cNvPr id="60" name="Google Shape;359;p9">
            <a:extLst>
              <a:ext uri="{FF2B5EF4-FFF2-40B4-BE49-F238E27FC236}">
                <a16:creationId xmlns:a16="http://schemas.microsoft.com/office/drawing/2014/main" id="{FE682CC5-FF9C-B041-B799-7AE0295573AB}"/>
              </a:ext>
            </a:extLst>
          </p:cNvPr>
          <p:cNvSpPr/>
          <p:nvPr/>
        </p:nvSpPr>
        <p:spPr>
          <a:xfrm>
            <a:off x="715195" y="1419725"/>
            <a:ext cx="2650523" cy="4375500"/>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358;p9">
            <a:extLst>
              <a:ext uri="{FF2B5EF4-FFF2-40B4-BE49-F238E27FC236}">
                <a16:creationId xmlns:a16="http://schemas.microsoft.com/office/drawing/2014/main" id="{B7F29633-E502-2346-86F4-E3DC52010701}"/>
              </a:ext>
            </a:extLst>
          </p:cNvPr>
          <p:cNvSpPr/>
          <p:nvPr/>
        </p:nvSpPr>
        <p:spPr>
          <a:xfrm>
            <a:off x="6128768" y="1419726"/>
            <a:ext cx="5525924" cy="4375499"/>
          </a:xfrm>
          <a:prstGeom prst="rect">
            <a:avLst/>
          </a:prstGeom>
          <a:solidFill>
            <a:srgbClr val="F2F2F2">
              <a:alpha val="75686"/>
            </a:srgbClr>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357;p9">
            <a:extLst>
              <a:ext uri="{FF2B5EF4-FFF2-40B4-BE49-F238E27FC236}">
                <a16:creationId xmlns:a16="http://schemas.microsoft.com/office/drawing/2014/main" id="{616A7678-8EED-824C-81E7-6F332087FB9B}"/>
              </a:ext>
            </a:extLst>
          </p:cNvPr>
          <p:cNvSpPr/>
          <p:nvPr/>
        </p:nvSpPr>
        <p:spPr>
          <a:xfrm>
            <a:off x="3318793" y="1405487"/>
            <a:ext cx="2768909" cy="4375500"/>
          </a:xfrm>
          <a:prstGeom prst="rect">
            <a:avLst/>
          </a:prstGeom>
          <a:noFill/>
          <a:ln w="41275" cap="flat" cmpd="thickThin">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0146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0"/>
          <p:cNvSpPr/>
          <p:nvPr/>
        </p:nvSpPr>
        <p:spPr>
          <a:xfrm>
            <a:off x="4910667" y="31494"/>
            <a:ext cx="7281333" cy="6858000"/>
          </a:xfrm>
          <a:prstGeom prst="rect">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66092"/>
              </a:solidFill>
              <a:latin typeface="Calibri"/>
              <a:ea typeface="Calibri"/>
              <a:cs typeface="Calibri"/>
              <a:sym typeface="Calibri"/>
            </a:endParaRPr>
          </a:p>
        </p:txBody>
      </p:sp>
      <p:sp>
        <p:nvSpPr>
          <p:cNvPr id="366" name="Google Shape;366;p10"/>
          <p:cNvSpPr txBox="1">
            <a:spLocks noGrp="1"/>
          </p:cNvSpPr>
          <p:nvPr>
            <p:ph type="title"/>
          </p:nvPr>
        </p:nvSpPr>
        <p:spPr>
          <a:xfrm>
            <a:off x="394447" y="365126"/>
            <a:ext cx="4194486" cy="1558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eorgia"/>
              <a:buNone/>
            </a:pPr>
            <a:r>
              <a:rPr lang="en-US" dirty="0">
                <a:latin typeface="Times New Roman" panose="02020603050405020304" pitchFamily="18" charset="0"/>
                <a:cs typeface="Times New Roman" panose="02020603050405020304" pitchFamily="18" charset="0"/>
              </a:rPr>
              <a:t>Analyzing and Exploring Data</a:t>
            </a:r>
            <a:endParaRPr dirty="0">
              <a:latin typeface="Times New Roman" panose="02020603050405020304" pitchFamily="18" charset="0"/>
              <a:cs typeface="Times New Roman" panose="02020603050405020304" pitchFamily="18" charset="0"/>
            </a:endParaRPr>
          </a:p>
        </p:txBody>
      </p:sp>
      <p:graphicFrame>
        <p:nvGraphicFramePr>
          <p:cNvPr id="367" name="Google Shape;367;p10"/>
          <p:cNvGraphicFramePr/>
          <p:nvPr/>
        </p:nvGraphicFramePr>
        <p:xfrm>
          <a:off x="394448" y="2548466"/>
          <a:ext cx="4194486" cy="2480734"/>
        </p:xfrm>
        <a:graphic>
          <a:graphicData uri="http://schemas.openxmlformats.org/drawingml/2006/chart">
            <c:chart xmlns:c="http://schemas.openxmlformats.org/drawingml/2006/chart" xmlns:r="http://schemas.openxmlformats.org/officeDocument/2006/relationships" r:id="rId3"/>
          </a:graphicData>
        </a:graphic>
      </p:graphicFrame>
      <p:sp>
        <p:nvSpPr>
          <p:cNvPr id="368" name="Google Shape;368;p10"/>
          <p:cNvSpPr/>
          <p:nvPr/>
        </p:nvSpPr>
        <p:spPr>
          <a:xfrm>
            <a:off x="394447" y="2023533"/>
            <a:ext cx="4194486" cy="425450"/>
          </a:xfrm>
          <a:prstGeom prst="rect">
            <a:avLst/>
          </a:pr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Calibri"/>
              <a:ea typeface="Calibri"/>
              <a:cs typeface="Calibri"/>
              <a:sym typeface="Calibri"/>
            </a:endParaRPr>
          </a:p>
        </p:txBody>
      </p:sp>
      <p:sp>
        <p:nvSpPr>
          <p:cNvPr id="369" name="Google Shape;369;p10"/>
          <p:cNvSpPr/>
          <p:nvPr/>
        </p:nvSpPr>
        <p:spPr>
          <a:xfrm>
            <a:off x="6376280" y="3760917"/>
            <a:ext cx="5590032" cy="738664"/>
          </a:xfrm>
          <a:prstGeom prst="rect">
            <a:avLst/>
          </a:prstGeom>
          <a:noFill/>
          <a:ln>
            <a:noFill/>
          </a:ln>
        </p:spPr>
        <p:txBody>
          <a:bodyPr spcFirstLastPara="1" wrap="square" lIns="0" tIns="0" rIns="0" bIns="0" anchor="t" anchorCtr="0">
            <a:spAutoFit/>
          </a:bodyPr>
          <a:lstStyle/>
          <a:p>
            <a:r>
              <a:rPr lang="en-US" sz="2400" dirty="0">
                <a:solidFill>
                  <a:schemeClr val="lt1"/>
                </a:solidFill>
                <a:latin typeface="Times New Roman" panose="02020603050405020304" pitchFamily="18" charset="0"/>
                <a:ea typeface="Quattrocento Sans"/>
                <a:cs typeface="Times New Roman" panose="02020603050405020304" pitchFamily="18" charset="0"/>
                <a:sym typeface="Quattrocento Sans"/>
              </a:rPr>
              <a:t>Replacing Null, NAN values with Mean or Median, checking for outliers</a:t>
            </a:r>
            <a:endParaRPr lang="en-US" sz="2400" dirty="0">
              <a:latin typeface="Times New Roman" panose="02020603050405020304" pitchFamily="18" charset="0"/>
              <a:cs typeface="Times New Roman" panose="02020603050405020304" pitchFamily="18" charset="0"/>
            </a:endParaRPr>
          </a:p>
        </p:txBody>
      </p:sp>
      <p:cxnSp>
        <p:nvCxnSpPr>
          <p:cNvPr id="373" name="Google Shape;373;p10"/>
          <p:cNvCxnSpPr/>
          <p:nvPr/>
        </p:nvCxnSpPr>
        <p:spPr>
          <a:xfrm>
            <a:off x="5490578" y="1881029"/>
            <a:ext cx="6139543" cy="0"/>
          </a:xfrm>
          <a:prstGeom prst="straightConnector1">
            <a:avLst/>
          </a:prstGeom>
          <a:noFill/>
          <a:ln w="9525" cap="flat" cmpd="sng">
            <a:solidFill>
              <a:schemeClr val="lt1"/>
            </a:solidFill>
            <a:prstDash val="lgDash"/>
            <a:miter lim="800000"/>
            <a:headEnd type="none" w="sm" len="sm"/>
            <a:tailEnd type="none" w="sm" len="sm"/>
          </a:ln>
        </p:spPr>
      </p:cxnSp>
      <p:cxnSp>
        <p:nvCxnSpPr>
          <p:cNvPr id="374" name="Google Shape;374;p10"/>
          <p:cNvCxnSpPr/>
          <p:nvPr/>
        </p:nvCxnSpPr>
        <p:spPr>
          <a:xfrm>
            <a:off x="5479427" y="3365061"/>
            <a:ext cx="6139543" cy="0"/>
          </a:xfrm>
          <a:prstGeom prst="straightConnector1">
            <a:avLst/>
          </a:prstGeom>
          <a:noFill/>
          <a:ln w="9525" cap="flat" cmpd="sng">
            <a:solidFill>
              <a:schemeClr val="lt1"/>
            </a:solidFill>
            <a:prstDash val="lgDash"/>
            <a:miter lim="800000"/>
            <a:headEnd type="none" w="sm" len="sm"/>
            <a:tailEnd type="none" w="sm" len="sm"/>
          </a:ln>
        </p:spPr>
      </p:cxnSp>
      <p:cxnSp>
        <p:nvCxnSpPr>
          <p:cNvPr id="375" name="Google Shape;375;p10"/>
          <p:cNvCxnSpPr/>
          <p:nvPr/>
        </p:nvCxnSpPr>
        <p:spPr>
          <a:xfrm>
            <a:off x="5490578" y="4826792"/>
            <a:ext cx="6139543" cy="0"/>
          </a:xfrm>
          <a:prstGeom prst="straightConnector1">
            <a:avLst/>
          </a:prstGeom>
          <a:noFill/>
          <a:ln w="9525" cap="flat" cmpd="sng">
            <a:solidFill>
              <a:schemeClr val="lt1"/>
            </a:solidFill>
            <a:prstDash val="lgDash"/>
            <a:miter lim="800000"/>
            <a:headEnd type="none" w="sm" len="sm"/>
            <a:tailEnd type="none" w="sm" len="sm"/>
          </a:ln>
        </p:spPr>
      </p:cxnSp>
      <p:grpSp>
        <p:nvGrpSpPr>
          <p:cNvPr id="2" name="Group 1"/>
          <p:cNvGrpSpPr/>
          <p:nvPr/>
        </p:nvGrpSpPr>
        <p:grpSpPr>
          <a:xfrm>
            <a:off x="5505929" y="2270211"/>
            <a:ext cx="6108839" cy="643467"/>
            <a:chOff x="5452533" y="822854"/>
            <a:chExt cx="6108839" cy="643467"/>
          </a:xfrm>
        </p:grpSpPr>
        <p:sp>
          <p:nvSpPr>
            <p:cNvPr id="371" name="Google Shape;371;p10"/>
            <p:cNvSpPr/>
            <p:nvPr/>
          </p:nvSpPr>
          <p:spPr>
            <a:xfrm>
              <a:off x="6348984" y="947457"/>
              <a:ext cx="5212388"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dirty="0">
                  <a:solidFill>
                    <a:schemeClr val="lt1"/>
                  </a:solidFill>
                  <a:latin typeface="Times New Roman" panose="02020603050405020304" pitchFamily="18" charset="0"/>
                  <a:ea typeface="Quattrocento Sans"/>
                  <a:cs typeface="Times New Roman" panose="02020603050405020304" pitchFamily="18" charset="0"/>
                  <a:sym typeface="Quattrocento Sans"/>
                </a:rPr>
                <a:t>Dropping the unnecessary features</a:t>
              </a:r>
              <a:endParaRPr dirty="0">
                <a:latin typeface="Times New Roman" panose="02020603050405020304" pitchFamily="18" charset="0"/>
                <a:cs typeface="Times New Roman" panose="02020603050405020304" pitchFamily="18" charset="0"/>
              </a:endParaRPr>
            </a:p>
          </p:txBody>
        </p:sp>
        <p:sp>
          <p:nvSpPr>
            <p:cNvPr id="372" name="Google Shape;372;p10"/>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76" name="Google Shape;376;p10"/>
            <p:cNvGrpSpPr/>
            <p:nvPr/>
          </p:nvGrpSpPr>
          <p:grpSpPr>
            <a:xfrm>
              <a:off x="5631916" y="1001580"/>
              <a:ext cx="284701" cy="286014"/>
              <a:chOff x="7005638" y="3978275"/>
              <a:chExt cx="344488" cy="346076"/>
            </a:xfrm>
          </p:grpSpPr>
          <p:cxnSp>
            <p:nvCxnSpPr>
              <p:cNvPr id="377" name="Google Shape;377;p10"/>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378" name="Google Shape;378;p10"/>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379" name="Google Shape;379;p10"/>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380" name="Google Shape;380;p10"/>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381" name="Google Shape;381;p10"/>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82" name="Google Shape;382;p10"/>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383" name="Google Shape;383;p10"/>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10"/>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85" name="Google Shape;385;p10"/>
          <p:cNvGrpSpPr/>
          <p:nvPr/>
        </p:nvGrpSpPr>
        <p:grpSpPr>
          <a:xfrm>
            <a:off x="5478650" y="795931"/>
            <a:ext cx="643467" cy="643467"/>
            <a:chOff x="5452533" y="2295736"/>
            <a:chExt cx="643467" cy="643467"/>
          </a:xfrm>
        </p:grpSpPr>
        <p:sp>
          <p:nvSpPr>
            <p:cNvPr id="386" name="Google Shape;386;p10"/>
            <p:cNvSpPr/>
            <p:nvPr/>
          </p:nvSpPr>
          <p:spPr>
            <a:xfrm>
              <a:off x="5452533" y="2295736"/>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87" name="Google Shape;387;p10"/>
            <p:cNvGrpSpPr/>
            <p:nvPr/>
          </p:nvGrpSpPr>
          <p:grpSpPr>
            <a:xfrm>
              <a:off x="5631260" y="2493487"/>
              <a:ext cx="286013" cy="247965"/>
              <a:chOff x="7726363" y="3648076"/>
              <a:chExt cx="346075" cy="300038"/>
            </a:xfrm>
          </p:grpSpPr>
          <p:sp>
            <p:nvSpPr>
              <p:cNvPr id="388" name="Google Shape;388;p10"/>
              <p:cNvSpPr/>
              <p:nvPr/>
            </p:nvSpPr>
            <p:spPr>
              <a:xfrm>
                <a:off x="7726363" y="3648076"/>
                <a:ext cx="346075"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89" name="Google Shape;389;p10"/>
              <p:cNvCxnSpPr/>
              <p:nvPr/>
            </p:nvCxnSpPr>
            <p:spPr>
              <a:xfrm>
                <a:off x="7794626" y="3948113"/>
                <a:ext cx="209550" cy="0"/>
              </a:xfrm>
              <a:prstGeom prst="straightConnector1">
                <a:avLst/>
              </a:prstGeom>
              <a:noFill/>
              <a:ln w="12700" cap="rnd" cmpd="sng">
                <a:solidFill>
                  <a:schemeClr val="accent2"/>
                </a:solidFill>
                <a:prstDash val="solid"/>
                <a:round/>
                <a:headEnd type="none" w="med" len="med"/>
                <a:tailEnd type="none" w="med" len="med"/>
              </a:ln>
            </p:spPr>
          </p:cxnSp>
          <p:cxnSp>
            <p:nvCxnSpPr>
              <p:cNvPr id="390" name="Google Shape;390;p10"/>
              <p:cNvCxnSpPr/>
              <p:nvPr/>
            </p:nvCxnSpPr>
            <p:spPr>
              <a:xfrm>
                <a:off x="7899401" y="3917951"/>
                <a:ext cx="0" cy="30163"/>
              </a:xfrm>
              <a:prstGeom prst="straightConnector1">
                <a:avLst/>
              </a:prstGeom>
              <a:noFill/>
              <a:ln w="12700" cap="rnd" cmpd="sng">
                <a:solidFill>
                  <a:schemeClr val="accent2"/>
                </a:solidFill>
                <a:prstDash val="solid"/>
                <a:round/>
                <a:headEnd type="none" w="med" len="med"/>
                <a:tailEnd type="none" w="med" len="med"/>
              </a:ln>
            </p:spPr>
          </p:cxnSp>
          <p:sp>
            <p:nvSpPr>
              <p:cNvPr id="391" name="Google Shape;391;p10"/>
              <p:cNvSpPr/>
              <p:nvPr/>
            </p:nvSpPr>
            <p:spPr>
              <a:xfrm>
                <a:off x="7891463" y="3881438"/>
                <a:ext cx="15875" cy="1428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92" name="Google Shape;392;p10"/>
              <p:cNvCxnSpPr/>
              <p:nvPr/>
            </p:nvCxnSpPr>
            <p:spPr>
              <a:xfrm>
                <a:off x="7726363" y="3857626"/>
                <a:ext cx="346075" cy="0"/>
              </a:xfrm>
              <a:prstGeom prst="straightConnector1">
                <a:avLst/>
              </a:prstGeom>
              <a:noFill/>
              <a:ln w="12700" cap="flat" cmpd="sng">
                <a:solidFill>
                  <a:schemeClr val="accent2"/>
                </a:solidFill>
                <a:prstDash val="solid"/>
                <a:round/>
                <a:headEnd type="none" w="med" len="med"/>
                <a:tailEnd type="none" w="med" len="med"/>
              </a:ln>
            </p:spPr>
          </p:cxnSp>
          <p:sp>
            <p:nvSpPr>
              <p:cNvPr id="393" name="Google Shape;393;p10"/>
              <p:cNvSpPr/>
              <p:nvPr/>
            </p:nvSpPr>
            <p:spPr>
              <a:xfrm>
                <a:off x="7764463" y="3678238"/>
                <a:ext cx="149225" cy="149225"/>
              </a:xfrm>
              <a:prstGeom prst="ellipse">
                <a:avLst/>
              </a:pr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10"/>
              <p:cNvSpPr/>
              <p:nvPr/>
            </p:nvSpPr>
            <p:spPr>
              <a:xfrm>
                <a:off x="7839076" y="3692526"/>
                <a:ext cx="49213" cy="117475"/>
              </a:xfrm>
              <a:custGeom>
                <a:avLst/>
                <a:gdLst/>
                <a:ahLst/>
                <a:cxnLst/>
                <a:rect l="l" t="t" r="r" b="b"/>
                <a:pathLst>
                  <a:path w="31" h="74" extrusionOk="0">
                    <a:moveTo>
                      <a:pt x="26" y="0"/>
                    </a:moveTo>
                    <a:lnTo>
                      <a:pt x="0" y="38"/>
                    </a:lnTo>
                    <a:lnTo>
                      <a:pt x="31" y="74"/>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95" name="Google Shape;395;p10"/>
              <p:cNvCxnSpPr/>
              <p:nvPr/>
            </p:nvCxnSpPr>
            <p:spPr>
              <a:xfrm rot="10800000">
                <a:off x="7764463" y="3752851"/>
                <a:ext cx="74613" cy="0"/>
              </a:xfrm>
              <a:prstGeom prst="straightConnector1">
                <a:avLst/>
              </a:prstGeom>
              <a:noFill/>
              <a:ln w="12700" cap="rnd" cmpd="sng">
                <a:solidFill>
                  <a:schemeClr val="accent2"/>
                </a:solidFill>
                <a:prstDash val="solid"/>
                <a:round/>
                <a:headEnd type="none" w="med" len="med"/>
                <a:tailEnd type="none" w="med" len="med"/>
              </a:ln>
            </p:spPr>
          </p:cxnSp>
          <p:cxnSp>
            <p:nvCxnSpPr>
              <p:cNvPr id="396" name="Google Shape;396;p10"/>
              <p:cNvCxnSpPr/>
              <p:nvPr/>
            </p:nvCxnSpPr>
            <p:spPr>
              <a:xfrm>
                <a:off x="7943851" y="3692526"/>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397" name="Google Shape;397;p10"/>
              <p:cNvCxnSpPr/>
              <p:nvPr/>
            </p:nvCxnSpPr>
            <p:spPr>
              <a:xfrm>
                <a:off x="7943851" y="3738563"/>
                <a:ext cx="90488" cy="0"/>
              </a:xfrm>
              <a:prstGeom prst="straightConnector1">
                <a:avLst/>
              </a:prstGeom>
              <a:noFill/>
              <a:ln w="12700" cap="flat" cmpd="sng">
                <a:solidFill>
                  <a:schemeClr val="accent2"/>
                </a:solidFill>
                <a:prstDash val="solid"/>
                <a:round/>
                <a:headEnd type="none" w="med" len="med"/>
                <a:tailEnd type="none" w="med" len="med"/>
              </a:ln>
            </p:spPr>
          </p:cxnSp>
          <p:cxnSp>
            <p:nvCxnSpPr>
              <p:cNvPr id="398" name="Google Shape;398;p10"/>
              <p:cNvCxnSpPr/>
              <p:nvPr/>
            </p:nvCxnSpPr>
            <p:spPr>
              <a:xfrm>
                <a:off x="7943851" y="3783013"/>
                <a:ext cx="90488" cy="0"/>
              </a:xfrm>
              <a:prstGeom prst="straightConnector1">
                <a:avLst/>
              </a:prstGeom>
              <a:noFill/>
              <a:ln w="12700" cap="flat" cmpd="sng">
                <a:solidFill>
                  <a:schemeClr val="accent2"/>
                </a:solidFill>
                <a:prstDash val="solid"/>
                <a:round/>
                <a:headEnd type="none" w="med" len="med"/>
                <a:tailEnd type="none" w="med" len="med"/>
              </a:ln>
            </p:spPr>
          </p:cxnSp>
        </p:grpSp>
      </p:grpSp>
      <p:grpSp>
        <p:nvGrpSpPr>
          <p:cNvPr id="399" name="Google Shape;399;p10"/>
          <p:cNvGrpSpPr/>
          <p:nvPr/>
        </p:nvGrpSpPr>
        <p:grpSpPr>
          <a:xfrm>
            <a:off x="5507125" y="3768618"/>
            <a:ext cx="643467" cy="643467"/>
            <a:chOff x="5452533" y="3768618"/>
            <a:chExt cx="643467" cy="643467"/>
          </a:xfrm>
        </p:grpSpPr>
        <p:sp>
          <p:nvSpPr>
            <p:cNvPr id="400" name="Google Shape;400;p10"/>
            <p:cNvSpPr/>
            <p:nvPr/>
          </p:nvSpPr>
          <p:spPr>
            <a:xfrm>
              <a:off x="5452533" y="3768618"/>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01" name="Google Shape;401;p10"/>
            <p:cNvGrpSpPr/>
            <p:nvPr/>
          </p:nvGrpSpPr>
          <p:grpSpPr>
            <a:xfrm>
              <a:off x="5631260" y="3947345"/>
              <a:ext cx="286013" cy="286013"/>
              <a:chOff x="8447088" y="3255963"/>
              <a:chExt cx="346075" cy="346075"/>
            </a:xfrm>
          </p:grpSpPr>
          <p:sp>
            <p:nvSpPr>
              <p:cNvPr id="402" name="Google Shape;402;p10"/>
              <p:cNvSpPr/>
              <p:nvPr/>
            </p:nvSpPr>
            <p:spPr>
              <a:xfrm>
                <a:off x="8447088" y="3255963"/>
                <a:ext cx="346075" cy="346075"/>
              </a:xfrm>
              <a:custGeom>
                <a:avLst/>
                <a:gdLst/>
                <a:ahLst/>
                <a:cxnLst/>
                <a:rect l="l" t="t" r="r" b="b"/>
                <a:pathLst>
                  <a:path w="92" h="92" extrusionOk="0">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10"/>
              <p:cNvSpPr/>
              <p:nvPr/>
            </p:nvSpPr>
            <p:spPr>
              <a:xfrm>
                <a:off x="8578850" y="3395663"/>
                <a:ext cx="79375" cy="79375"/>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0"/>
              <p:cNvSpPr/>
              <p:nvPr/>
            </p:nvSpPr>
            <p:spPr>
              <a:xfrm>
                <a:off x="8515350" y="3330575"/>
                <a:ext cx="209550" cy="211138"/>
              </a:xfrm>
              <a:custGeom>
                <a:avLst/>
                <a:gdLst/>
                <a:ahLst/>
                <a:cxnLst/>
                <a:rect l="l" t="t" r="r" b="b"/>
                <a:pathLst>
                  <a:path w="56" h="56" extrusionOk="0">
                    <a:moveTo>
                      <a:pt x="51" y="28"/>
                    </a:moveTo>
                    <a:cubicBezTo>
                      <a:pt x="51" y="26"/>
                      <a:pt x="51" y="25"/>
                      <a:pt x="50" y="23"/>
                    </a:cubicBezTo>
                    <a:cubicBezTo>
                      <a:pt x="56" y="20"/>
                      <a:pt x="56" y="20"/>
                      <a:pt x="56" y="20"/>
                    </a:cubicBezTo>
                    <a:cubicBezTo>
                      <a:pt x="49" y="8"/>
                      <a:pt x="49" y="8"/>
                      <a:pt x="49" y="8"/>
                    </a:cubicBezTo>
                    <a:cubicBezTo>
                      <a:pt x="43" y="11"/>
                      <a:pt x="43" y="11"/>
                      <a:pt x="43" y="11"/>
                    </a:cubicBezTo>
                    <a:cubicBezTo>
                      <a:pt x="41" y="9"/>
                      <a:pt x="39" y="7"/>
                      <a:pt x="35" y="6"/>
                    </a:cubicBezTo>
                    <a:cubicBezTo>
                      <a:pt x="35" y="0"/>
                      <a:pt x="35" y="0"/>
                      <a:pt x="35" y="0"/>
                    </a:cubicBezTo>
                    <a:cubicBezTo>
                      <a:pt x="21" y="0"/>
                      <a:pt x="21" y="0"/>
                      <a:pt x="21" y="0"/>
                    </a:cubicBezTo>
                    <a:cubicBezTo>
                      <a:pt x="21" y="6"/>
                      <a:pt x="21" y="6"/>
                      <a:pt x="21" y="6"/>
                    </a:cubicBezTo>
                    <a:cubicBezTo>
                      <a:pt x="18" y="7"/>
                      <a:pt x="15" y="9"/>
                      <a:pt x="13" y="11"/>
                    </a:cubicBezTo>
                    <a:cubicBezTo>
                      <a:pt x="7" y="8"/>
                      <a:pt x="7" y="8"/>
                      <a:pt x="7" y="8"/>
                    </a:cubicBezTo>
                    <a:cubicBezTo>
                      <a:pt x="0" y="20"/>
                      <a:pt x="0" y="20"/>
                      <a:pt x="0" y="20"/>
                    </a:cubicBezTo>
                    <a:cubicBezTo>
                      <a:pt x="6" y="23"/>
                      <a:pt x="6" y="23"/>
                      <a:pt x="6" y="23"/>
                    </a:cubicBezTo>
                    <a:cubicBezTo>
                      <a:pt x="5" y="25"/>
                      <a:pt x="5" y="26"/>
                      <a:pt x="5" y="28"/>
                    </a:cubicBezTo>
                    <a:cubicBezTo>
                      <a:pt x="5" y="30"/>
                      <a:pt x="5" y="31"/>
                      <a:pt x="6" y="33"/>
                    </a:cubicBezTo>
                    <a:cubicBezTo>
                      <a:pt x="0" y="36"/>
                      <a:pt x="0" y="36"/>
                      <a:pt x="0" y="36"/>
                    </a:cubicBezTo>
                    <a:cubicBezTo>
                      <a:pt x="7" y="48"/>
                      <a:pt x="7" y="48"/>
                      <a:pt x="7" y="48"/>
                    </a:cubicBezTo>
                    <a:cubicBezTo>
                      <a:pt x="13" y="45"/>
                      <a:pt x="13" y="45"/>
                      <a:pt x="13" y="45"/>
                    </a:cubicBezTo>
                    <a:cubicBezTo>
                      <a:pt x="15" y="47"/>
                      <a:pt x="18" y="49"/>
                      <a:pt x="21" y="50"/>
                    </a:cubicBezTo>
                    <a:cubicBezTo>
                      <a:pt x="21" y="56"/>
                      <a:pt x="21" y="56"/>
                      <a:pt x="21" y="56"/>
                    </a:cubicBezTo>
                    <a:cubicBezTo>
                      <a:pt x="35" y="56"/>
                      <a:pt x="35" y="56"/>
                      <a:pt x="35" y="56"/>
                    </a:cubicBezTo>
                    <a:cubicBezTo>
                      <a:pt x="35" y="50"/>
                      <a:pt x="35" y="50"/>
                      <a:pt x="35" y="50"/>
                    </a:cubicBezTo>
                    <a:cubicBezTo>
                      <a:pt x="39" y="49"/>
                      <a:pt x="41" y="47"/>
                      <a:pt x="43" y="45"/>
                    </a:cubicBezTo>
                    <a:cubicBezTo>
                      <a:pt x="49" y="48"/>
                      <a:pt x="49" y="48"/>
                      <a:pt x="49" y="48"/>
                    </a:cubicBezTo>
                    <a:cubicBezTo>
                      <a:pt x="56" y="36"/>
                      <a:pt x="56" y="36"/>
                      <a:pt x="56" y="36"/>
                    </a:cubicBezTo>
                    <a:cubicBezTo>
                      <a:pt x="50" y="33"/>
                      <a:pt x="50" y="33"/>
                      <a:pt x="50" y="33"/>
                    </a:cubicBezTo>
                    <a:cubicBezTo>
                      <a:pt x="51" y="31"/>
                      <a:pt x="51" y="30"/>
                      <a:pt x="51" y="28"/>
                    </a:cubicBez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05" name="Google Shape;405;p10"/>
          <p:cNvSpPr txBox="1">
            <a:spLocks noGrp="1"/>
          </p:cNvSpPr>
          <p:nvPr>
            <p:ph type="sldNum" idx="12"/>
          </p:nvPr>
        </p:nvSpPr>
        <p:spPr>
          <a:xfrm>
            <a:off x="11445505" y="6414220"/>
            <a:ext cx="285741" cy="249385"/>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t>9</a:t>
            </a:fld>
            <a:endParaRPr/>
          </a:p>
        </p:txBody>
      </p:sp>
      <p:cxnSp>
        <p:nvCxnSpPr>
          <p:cNvPr id="67" name="Google Shape;373;p10"/>
          <p:cNvCxnSpPr/>
          <p:nvPr/>
        </p:nvCxnSpPr>
        <p:spPr>
          <a:xfrm>
            <a:off x="5559327" y="6219879"/>
            <a:ext cx="6139543" cy="0"/>
          </a:xfrm>
          <a:prstGeom prst="straightConnector1">
            <a:avLst/>
          </a:prstGeom>
          <a:noFill/>
          <a:ln w="9525" cap="flat" cmpd="sng">
            <a:solidFill>
              <a:schemeClr val="lt1"/>
            </a:solidFill>
            <a:prstDash val="lgDash"/>
            <a:miter lim="800000"/>
            <a:headEnd type="none" w="sm" len="sm"/>
            <a:tailEnd type="none" w="sm" len="sm"/>
          </a:ln>
        </p:spPr>
      </p:cxnSp>
      <p:grpSp>
        <p:nvGrpSpPr>
          <p:cNvPr id="68" name="Group 67"/>
          <p:cNvGrpSpPr/>
          <p:nvPr/>
        </p:nvGrpSpPr>
        <p:grpSpPr>
          <a:xfrm>
            <a:off x="5521282" y="5161704"/>
            <a:ext cx="6108839" cy="643467"/>
            <a:chOff x="5452533" y="822854"/>
            <a:chExt cx="6108839" cy="643467"/>
          </a:xfrm>
        </p:grpSpPr>
        <p:sp>
          <p:nvSpPr>
            <p:cNvPr id="69" name="Google Shape;371;p10"/>
            <p:cNvSpPr/>
            <p:nvPr/>
          </p:nvSpPr>
          <p:spPr>
            <a:xfrm>
              <a:off x="6348984" y="947457"/>
              <a:ext cx="5212388" cy="369332"/>
            </a:xfrm>
            <a:prstGeom prst="rect">
              <a:avLst/>
            </a:prstGeom>
            <a:noFill/>
            <a:ln>
              <a:noFill/>
            </a:ln>
          </p:spPr>
          <p:txBody>
            <a:bodyPr spcFirstLastPara="1" wrap="square" lIns="0" tIns="0" rIns="0" bIns="0" anchor="t" anchorCtr="0">
              <a:spAutoFit/>
            </a:bodyPr>
            <a:lstStyle/>
            <a:p>
              <a:pPr lvl="0"/>
              <a:r>
                <a:rPr lang="en-US" sz="2400" dirty="0">
                  <a:solidFill>
                    <a:schemeClr val="lt1"/>
                  </a:solidFill>
                  <a:latin typeface="Times New Roman" panose="02020603050405020304" pitchFamily="18" charset="0"/>
                  <a:ea typeface="Quattrocento Sans"/>
                  <a:cs typeface="Times New Roman" panose="02020603050405020304" pitchFamily="18" charset="0"/>
                  <a:sym typeface="Quattrocento Sans"/>
                </a:rPr>
                <a:t>Adding new column(s)</a:t>
              </a:r>
              <a:endParaRPr dirty="0">
                <a:latin typeface="Times New Roman" panose="02020603050405020304" pitchFamily="18" charset="0"/>
                <a:cs typeface="Times New Roman" panose="02020603050405020304" pitchFamily="18" charset="0"/>
              </a:endParaRPr>
            </a:p>
          </p:txBody>
        </p:sp>
        <p:sp>
          <p:nvSpPr>
            <p:cNvPr id="70" name="Google Shape;372;p10"/>
            <p:cNvSpPr/>
            <p:nvPr/>
          </p:nvSpPr>
          <p:spPr>
            <a:xfrm>
              <a:off x="5452533" y="822854"/>
              <a:ext cx="643467" cy="64346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1" name="Google Shape;376;p10"/>
            <p:cNvGrpSpPr/>
            <p:nvPr/>
          </p:nvGrpSpPr>
          <p:grpSpPr>
            <a:xfrm>
              <a:off x="5631916" y="1001580"/>
              <a:ext cx="284701" cy="286014"/>
              <a:chOff x="7005638" y="3978275"/>
              <a:chExt cx="344488" cy="346076"/>
            </a:xfrm>
          </p:grpSpPr>
          <p:cxnSp>
            <p:nvCxnSpPr>
              <p:cNvPr id="72" name="Google Shape;377;p10"/>
              <p:cNvCxnSpPr/>
              <p:nvPr/>
            </p:nvCxnSpPr>
            <p:spPr>
              <a:xfrm>
                <a:off x="7050088" y="4068763"/>
                <a:ext cx="68263" cy="0"/>
              </a:xfrm>
              <a:prstGeom prst="straightConnector1">
                <a:avLst/>
              </a:prstGeom>
              <a:noFill/>
              <a:ln w="12700" cap="rnd" cmpd="sng">
                <a:solidFill>
                  <a:schemeClr val="accent2"/>
                </a:solidFill>
                <a:prstDash val="solid"/>
                <a:round/>
                <a:headEnd type="none" w="med" len="med"/>
                <a:tailEnd type="none" w="med" len="med"/>
              </a:ln>
            </p:spPr>
          </p:cxnSp>
          <p:cxnSp>
            <p:nvCxnSpPr>
              <p:cNvPr id="73" name="Google Shape;378;p10"/>
              <p:cNvCxnSpPr/>
              <p:nvPr/>
            </p:nvCxnSpPr>
            <p:spPr>
              <a:xfrm>
                <a:off x="7050088" y="4113213"/>
                <a:ext cx="120650" cy="0"/>
              </a:xfrm>
              <a:prstGeom prst="straightConnector1">
                <a:avLst/>
              </a:prstGeom>
              <a:noFill/>
              <a:ln w="12700" cap="rnd" cmpd="sng">
                <a:solidFill>
                  <a:schemeClr val="accent2"/>
                </a:solidFill>
                <a:prstDash val="solid"/>
                <a:round/>
                <a:headEnd type="none" w="med" len="med"/>
                <a:tailEnd type="none" w="med" len="med"/>
              </a:ln>
            </p:spPr>
          </p:cxnSp>
          <p:cxnSp>
            <p:nvCxnSpPr>
              <p:cNvPr id="74" name="Google Shape;379;p10"/>
              <p:cNvCxnSpPr/>
              <p:nvPr/>
            </p:nvCxnSpPr>
            <p:spPr>
              <a:xfrm>
                <a:off x="7050088" y="4159250"/>
                <a:ext cx="90488" cy="0"/>
              </a:xfrm>
              <a:prstGeom prst="straightConnector1">
                <a:avLst/>
              </a:prstGeom>
              <a:noFill/>
              <a:ln w="12700" cap="rnd" cmpd="sng">
                <a:solidFill>
                  <a:schemeClr val="accent2"/>
                </a:solidFill>
                <a:prstDash val="solid"/>
                <a:round/>
                <a:headEnd type="none" w="med" len="med"/>
                <a:tailEnd type="none" w="med" len="med"/>
              </a:ln>
            </p:spPr>
          </p:cxnSp>
          <p:cxnSp>
            <p:nvCxnSpPr>
              <p:cNvPr id="75" name="Google Shape;380;p10"/>
              <p:cNvCxnSpPr/>
              <p:nvPr/>
            </p:nvCxnSpPr>
            <p:spPr>
              <a:xfrm>
                <a:off x="7050088" y="4203700"/>
                <a:ext cx="74613" cy="0"/>
              </a:xfrm>
              <a:prstGeom prst="straightConnector1">
                <a:avLst/>
              </a:prstGeom>
              <a:noFill/>
              <a:ln w="12700" cap="rnd" cmpd="sng">
                <a:solidFill>
                  <a:schemeClr val="accent2"/>
                </a:solidFill>
                <a:prstDash val="solid"/>
                <a:round/>
                <a:headEnd type="none" w="med" len="med"/>
                <a:tailEnd type="none" w="med" len="med"/>
              </a:ln>
            </p:spPr>
          </p:cxnSp>
          <p:sp>
            <p:nvSpPr>
              <p:cNvPr id="76" name="Google Shape;381;p10"/>
              <p:cNvSpPr/>
              <p:nvPr/>
            </p:nvSpPr>
            <p:spPr>
              <a:xfrm>
                <a:off x="7200901" y="4173538"/>
                <a:ext cx="112713" cy="112713"/>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7" name="Google Shape;382;p10"/>
              <p:cNvCxnSpPr/>
              <p:nvPr/>
            </p:nvCxnSpPr>
            <p:spPr>
              <a:xfrm>
                <a:off x="7297738" y="4271963"/>
                <a:ext cx="52388" cy="52388"/>
              </a:xfrm>
              <a:prstGeom prst="straightConnector1">
                <a:avLst/>
              </a:prstGeom>
              <a:noFill/>
              <a:ln w="12700" cap="rnd" cmpd="sng">
                <a:solidFill>
                  <a:schemeClr val="accent2"/>
                </a:solidFill>
                <a:prstDash val="solid"/>
                <a:round/>
                <a:headEnd type="none" w="med" len="med"/>
                <a:tailEnd type="none" w="med" len="med"/>
              </a:ln>
            </p:spPr>
          </p:cxnSp>
          <p:sp>
            <p:nvSpPr>
              <p:cNvPr id="78" name="Google Shape;383;p10"/>
              <p:cNvSpPr/>
              <p:nvPr/>
            </p:nvSpPr>
            <p:spPr>
              <a:xfrm>
                <a:off x="7005638" y="3978275"/>
                <a:ext cx="239713" cy="315913"/>
              </a:xfrm>
              <a:custGeom>
                <a:avLst/>
                <a:gdLst/>
                <a:ahLst/>
                <a:cxnLst/>
                <a:rect l="l" t="t" r="r" b="b"/>
                <a:pathLst>
                  <a:path w="151" h="199" extrusionOk="0">
                    <a:moveTo>
                      <a:pt x="113" y="199"/>
                    </a:moveTo>
                    <a:lnTo>
                      <a:pt x="0" y="199"/>
                    </a:lnTo>
                    <a:lnTo>
                      <a:pt x="0" y="0"/>
                    </a:lnTo>
                    <a:lnTo>
                      <a:pt x="104" y="0"/>
                    </a:lnTo>
                    <a:lnTo>
                      <a:pt x="151" y="47"/>
                    </a:lnTo>
                    <a:lnTo>
                      <a:pt x="151" y="99"/>
                    </a:lnTo>
                  </a:path>
                </a:pathLst>
              </a:custGeom>
              <a:noFill/>
              <a:ln w="12700" cap="flat"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384;p10"/>
              <p:cNvSpPr/>
              <p:nvPr/>
            </p:nvSpPr>
            <p:spPr>
              <a:xfrm>
                <a:off x="7170738" y="3978275"/>
                <a:ext cx="74613" cy="74613"/>
              </a:xfrm>
              <a:custGeom>
                <a:avLst/>
                <a:gdLst/>
                <a:ahLst/>
                <a:cxnLst/>
                <a:rect l="l" t="t" r="r" b="b"/>
                <a:pathLst>
                  <a:path w="47" h="47" extrusionOk="0">
                    <a:moveTo>
                      <a:pt x="0" y="0"/>
                    </a:moveTo>
                    <a:lnTo>
                      <a:pt x="0" y="47"/>
                    </a:lnTo>
                    <a:lnTo>
                      <a:pt x="47" y="47"/>
                    </a:lnTo>
                  </a:path>
                </a:pathLst>
              </a:custGeom>
              <a:noFill/>
              <a:ln w="12700" cap="rnd" cmpd="sng">
                <a:solidFill>
                  <a:schemeClr val="accen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80" name="Google Shape;369;p10"/>
          <p:cNvSpPr/>
          <p:nvPr/>
        </p:nvSpPr>
        <p:spPr>
          <a:xfrm>
            <a:off x="6417733" y="744943"/>
            <a:ext cx="5590032"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dirty="0">
                <a:solidFill>
                  <a:srgbClr val="F2F2F2"/>
                </a:solidFill>
                <a:latin typeface="Times New Roman" panose="02020603050405020304" pitchFamily="18" charset="0"/>
                <a:cs typeface="Times New Roman" panose="02020603050405020304" pitchFamily="18" charset="0"/>
                <a:sym typeface="Arial"/>
              </a:rPr>
              <a:t>Data understanding such like its information, description, uniqueness</a:t>
            </a:r>
            <a:endParaRPr sz="2400" dirty="0">
              <a:solidFill>
                <a:srgbClr val="F2F2F2"/>
              </a:solidFill>
              <a:latin typeface="Times New Roman" panose="02020603050405020304" pitchFamily="18" charset="0"/>
              <a:ea typeface="Quattrocento Sans"/>
              <a:cs typeface="Times New Roman" panose="02020603050405020304" pitchFamily="18" charset="0"/>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 calcmode="lin" valueType="num">
                                      <p:cBhvr additive="base">
                                        <p:cTn id="7" dur="500" fill="hold"/>
                                        <p:tgtEl>
                                          <p:spTgt spid="385"/>
                                        </p:tgtEl>
                                        <p:attrNameLst>
                                          <p:attrName>ppt_x</p:attrName>
                                        </p:attrNameLst>
                                      </p:cBhvr>
                                      <p:tavLst>
                                        <p:tav tm="0">
                                          <p:val>
                                            <p:strVal val="#ppt_x"/>
                                          </p:val>
                                        </p:tav>
                                        <p:tav tm="100000">
                                          <p:val>
                                            <p:strVal val="#ppt_x"/>
                                          </p:val>
                                        </p:tav>
                                      </p:tavLst>
                                    </p:anim>
                                    <p:anim calcmode="lin" valueType="num">
                                      <p:cBhvr additive="base">
                                        <p:cTn id="8" dur="500" fill="hold"/>
                                        <p:tgtEl>
                                          <p:spTgt spid="3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500" fill="hold"/>
                                        <p:tgtEl>
                                          <p:spTgt spid="80"/>
                                        </p:tgtEl>
                                        <p:attrNameLst>
                                          <p:attrName>ppt_x</p:attrName>
                                        </p:attrNameLst>
                                      </p:cBhvr>
                                      <p:tavLst>
                                        <p:tav tm="0">
                                          <p:val>
                                            <p:strVal val="#ppt_x"/>
                                          </p:val>
                                        </p:tav>
                                        <p:tav tm="100000">
                                          <p:val>
                                            <p:strVal val="#ppt_x"/>
                                          </p:val>
                                        </p:tav>
                                      </p:tavLst>
                                    </p:anim>
                                    <p:anim calcmode="lin" valueType="num">
                                      <p:cBhvr additive="base">
                                        <p:cTn id="12" dur="500" fill="hold"/>
                                        <p:tgtEl>
                                          <p:spTgt spid="8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3"/>
                                        </p:tgtEl>
                                        <p:attrNameLst>
                                          <p:attrName>style.visibility</p:attrName>
                                        </p:attrNameLst>
                                      </p:cBhvr>
                                      <p:to>
                                        <p:strVal val="visible"/>
                                      </p:to>
                                    </p:set>
                                    <p:anim calcmode="lin" valueType="num">
                                      <p:cBhvr additive="base">
                                        <p:cTn id="15" dur="500" fill="hold"/>
                                        <p:tgtEl>
                                          <p:spTgt spid="373"/>
                                        </p:tgtEl>
                                        <p:attrNameLst>
                                          <p:attrName>ppt_x</p:attrName>
                                        </p:attrNameLst>
                                      </p:cBhvr>
                                      <p:tavLst>
                                        <p:tav tm="0">
                                          <p:val>
                                            <p:strVal val="#ppt_x"/>
                                          </p:val>
                                        </p:tav>
                                        <p:tav tm="100000">
                                          <p:val>
                                            <p:strVal val="#ppt_x"/>
                                          </p:val>
                                        </p:tav>
                                      </p:tavLst>
                                    </p:anim>
                                    <p:anim calcmode="lin" valueType="num">
                                      <p:cBhvr additive="base">
                                        <p:cTn id="16" dur="500" fill="hold"/>
                                        <p:tgtEl>
                                          <p:spTgt spid="37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74"/>
                                        </p:tgtEl>
                                        <p:attrNameLst>
                                          <p:attrName>style.visibility</p:attrName>
                                        </p:attrNameLst>
                                      </p:cBhvr>
                                      <p:to>
                                        <p:strVal val="visible"/>
                                      </p:to>
                                    </p:set>
                                    <p:anim calcmode="lin" valueType="num">
                                      <p:cBhvr additive="base">
                                        <p:cTn id="23" dur="500" fill="hold"/>
                                        <p:tgtEl>
                                          <p:spTgt spid="374"/>
                                        </p:tgtEl>
                                        <p:attrNameLst>
                                          <p:attrName>ppt_x</p:attrName>
                                        </p:attrNameLst>
                                      </p:cBhvr>
                                      <p:tavLst>
                                        <p:tav tm="0">
                                          <p:val>
                                            <p:strVal val="#ppt_x"/>
                                          </p:val>
                                        </p:tav>
                                        <p:tav tm="100000">
                                          <p:val>
                                            <p:strVal val="#ppt_x"/>
                                          </p:val>
                                        </p:tav>
                                      </p:tavLst>
                                    </p:anim>
                                    <p:anim calcmode="lin" valueType="num">
                                      <p:cBhvr additive="base">
                                        <p:cTn id="24" dur="500" fill="hold"/>
                                        <p:tgtEl>
                                          <p:spTgt spid="37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9"/>
                                        </p:tgtEl>
                                        <p:attrNameLst>
                                          <p:attrName>style.visibility</p:attrName>
                                        </p:attrNameLst>
                                      </p:cBhvr>
                                      <p:to>
                                        <p:strVal val="visible"/>
                                      </p:to>
                                    </p:set>
                                    <p:anim calcmode="lin" valueType="num">
                                      <p:cBhvr additive="base">
                                        <p:cTn id="27" dur="500" fill="hold"/>
                                        <p:tgtEl>
                                          <p:spTgt spid="399"/>
                                        </p:tgtEl>
                                        <p:attrNameLst>
                                          <p:attrName>ppt_x</p:attrName>
                                        </p:attrNameLst>
                                      </p:cBhvr>
                                      <p:tavLst>
                                        <p:tav tm="0">
                                          <p:val>
                                            <p:strVal val="#ppt_x"/>
                                          </p:val>
                                        </p:tav>
                                        <p:tav tm="100000">
                                          <p:val>
                                            <p:strVal val="#ppt_x"/>
                                          </p:val>
                                        </p:tav>
                                      </p:tavLst>
                                    </p:anim>
                                    <p:anim calcmode="lin" valueType="num">
                                      <p:cBhvr additive="base">
                                        <p:cTn id="28" dur="500" fill="hold"/>
                                        <p:tgtEl>
                                          <p:spTgt spid="39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69"/>
                                        </p:tgtEl>
                                        <p:attrNameLst>
                                          <p:attrName>style.visibility</p:attrName>
                                        </p:attrNameLst>
                                      </p:cBhvr>
                                      <p:to>
                                        <p:strVal val="visible"/>
                                      </p:to>
                                    </p:set>
                                    <p:anim calcmode="lin" valueType="num">
                                      <p:cBhvr additive="base">
                                        <p:cTn id="31" dur="500" fill="hold"/>
                                        <p:tgtEl>
                                          <p:spTgt spid="369"/>
                                        </p:tgtEl>
                                        <p:attrNameLst>
                                          <p:attrName>ppt_x</p:attrName>
                                        </p:attrNameLst>
                                      </p:cBhvr>
                                      <p:tavLst>
                                        <p:tav tm="0">
                                          <p:val>
                                            <p:strVal val="#ppt_x"/>
                                          </p:val>
                                        </p:tav>
                                        <p:tav tm="100000">
                                          <p:val>
                                            <p:strVal val="#ppt_x"/>
                                          </p:val>
                                        </p:tav>
                                      </p:tavLst>
                                    </p:anim>
                                    <p:anim calcmode="lin" valueType="num">
                                      <p:cBhvr additive="base">
                                        <p:cTn id="32" dur="500" fill="hold"/>
                                        <p:tgtEl>
                                          <p:spTgt spid="369"/>
                                        </p:tgtEl>
                                        <p:attrNameLst>
                                          <p:attrName>ppt_y</p:attrName>
                                        </p:attrNameLst>
                                      </p:cBhvr>
                                      <p:tavLst>
                                        <p:tav tm="0">
                                          <p:val>
                                            <p:strVal val="1+#ppt_h/2"/>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75"/>
                                        </p:tgtEl>
                                        <p:attrNameLst>
                                          <p:attrName>style.visibility</p:attrName>
                                        </p:attrNameLst>
                                      </p:cBhvr>
                                      <p:to>
                                        <p:strVal val="visible"/>
                                      </p:to>
                                    </p:set>
                                    <p:animEffect transition="in" filter="fade">
                                      <p:cBhvr>
                                        <p:cTn id="35" dur="1000"/>
                                        <p:tgtEl>
                                          <p:spTgt spid="375"/>
                                        </p:tgtEl>
                                      </p:cBhvr>
                                    </p:animEffect>
                                    <p:anim calcmode="lin" valueType="num">
                                      <p:cBhvr>
                                        <p:cTn id="36" dur="1000" fill="hold"/>
                                        <p:tgtEl>
                                          <p:spTgt spid="375"/>
                                        </p:tgtEl>
                                        <p:attrNameLst>
                                          <p:attrName>ppt_x</p:attrName>
                                        </p:attrNameLst>
                                      </p:cBhvr>
                                      <p:tavLst>
                                        <p:tav tm="0">
                                          <p:val>
                                            <p:strVal val="#ppt_x"/>
                                          </p:val>
                                        </p:tav>
                                        <p:tav tm="100000">
                                          <p:val>
                                            <p:strVal val="#ppt_x"/>
                                          </p:val>
                                        </p:tav>
                                      </p:tavLst>
                                    </p:anim>
                                    <p:anim calcmode="lin" valueType="num">
                                      <p:cBhvr>
                                        <p:cTn id="37" dur="1000" fill="hold"/>
                                        <p:tgtEl>
                                          <p:spTgt spid="375"/>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1000"/>
                                        <p:tgtEl>
                                          <p:spTgt spid="68"/>
                                        </p:tgtEl>
                                      </p:cBhvr>
                                    </p:animEffect>
                                    <p:anim calcmode="lin" valueType="num">
                                      <p:cBhvr>
                                        <p:cTn id="41" dur="1000" fill="hold"/>
                                        <p:tgtEl>
                                          <p:spTgt spid="68"/>
                                        </p:tgtEl>
                                        <p:attrNameLst>
                                          <p:attrName>ppt_x</p:attrName>
                                        </p:attrNameLst>
                                      </p:cBhvr>
                                      <p:tavLst>
                                        <p:tav tm="0">
                                          <p:val>
                                            <p:strVal val="#ppt_x"/>
                                          </p:val>
                                        </p:tav>
                                        <p:tav tm="100000">
                                          <p:val>
                                            <p:strVal val="#ppt_x"/>
                                          </p:val>
                                        </p:tav>
                                      </p:tavLst>
                                    </p:anim>
                                    <p:anim calcmode="lin" valueType="num">
                                      <p:cBhvr>
                                        <p:cTn id="42" dur="1000" fill="hold"/>
                                        <p:tgtEl>
                                          <p:spTgt spid="6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1000"/>
                                        <p:tgtEl>
                                          <p:spTgt spid="67"/>
                                        </p:tgtEl>
                                      </p:cBhvr>
                                    </p:animEffect>
                                    <p:anim calcmode="lin" valueType="num">
                                      <p:cBhvr>
                                        <p:cTn id="46" dur="1000" fill="hold"/>
                                        <p:tgtEl>
                                          <p:spTgt spid="67"/>
                                        </p:tgtEl>
                                        <p:attrNameLst>
                                          <p:attrName>ppt_x</p:attrName>
                                        </p:attrNameLst>
                                      </p:cBhvr>
                                      <p:tavLst>
                                        <p:tav tm="0">
                                          <p:val>
                                            <p:strVal val="#ppt_x"/>
                                          </p:val>
                                        </p:tav>
                                        <p:tav tm="100000">
                                          <p:val>
                                            <p:strVal val="#ppt_x"/>
                                          </p:val>
                                        </p:tav>
                                      </p:tavLst>
                                    </p:anim>
                                    <p:anim calcmode="lin" valueType="num">
                                      <p:cBhvr>
                                        <p:cTn id="47"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p:bldP spid="80"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Gallery</Template>
  <TotalTime>964</TotalTime>
  <Words>1503</Words>
  <Application>Microsoft Macintosh PowerPoint</Application>
  <PresentationFormat>Widescreen</PresentationFormat>
  <Paragraphs>357</Paragraphs>
  <Slides>29</Slides>
  <Notes>27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Arial</vt:lpstr>
      <vt:lpstr>Calibri</vt:lpstr>
      <vt:lpstr>Calibri Light</vt:lpstr>
      <vt:lpstr>Century Gothic</vt:lpstr>
      <vt:lpstr>Copperplate</vt:lpstr>
      <vt:lpstr>Courier New</vt:lpstr>
      <vt:lpstr>Georgia</vt:lpstr>
      <vt:lpstr>Quattrocento Sans</vt:lpstr>
      <vt:lpstr>Times New Roman</vt:lpstr>
      <vt:lpstr>Wingdings</vt:lpstr>
      <vt:lpstr>Wingdings 3</vt:lpstr>
      <vt:lpstr>Office Theme</vt:lpstr>
      <vt:lpstr>Ion</vt:lpstr>
      <vt:lpstr>Bank Loan Decision Modelling</vt:lpstr>
      <vt:lpstr>PowerPoint Presentation</vt:lpstr>
      <vt:lpstr>PowerPoint Presentation</vt:lpstr>
      <vt:lpstr>PowerPoint Presentation</vt:lpstr>
      <vt:lpstr>Data source</vt:lpstr>
      <vt:lpstr>Dataset description</vt:lpstr>
      <vt:lpstr>A Snippet of the Dataset</vt:lpstr>
      <vt:lpstr>PowerPoint Presentation</vt:lpstr>
      <vt:lpstr>Analyzing and Exploring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COMPARISION</vt:lpstr>
      <vt:lpstr>PowerPoint Presentation</vt:lpstr>
      <vt:lpstr>Future Work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Personal Loan Modelling</dc:title>
  <dc:creator>Thu Nguyen</dc:creator>
  <cp:lastModifiedBy>Gopi Sandeep Guntuku</cp:lastModifiedBy>
  <cp:revision>70</cp:revision>
  <dcterms:created xsi:type="dcterms:W3CDTF">2021-02-25T04:29:50Z</dcterms:created>
  <dcterms:modified xsi:type="dcterms:W3CDTF">2022-02-24T01:13:14Z</dcterms:modified>
</cp:coreProperties>
</file>